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84CF0-57A4-49AA-B293-BB184A8661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a:extLst>
              <a:ext uri="{FF2B5EF4-FFF2-40B4-BE49-F238E27FC236}">
                <a16:creationId xmlns:a16="http://schemas.microsoft.com/office/drawing/2014/main" id="{1B27051B-9548-4D31-80C6-9AD9ACEF82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a:extLst>
              <a:ext uri="{FF2B5EF4-FFF2-40B4-BE49-F238E27FC236}">
                <a16:creationId xmlns:a16="http://schemas.microsoft.com/office/drawing/2014/main" id="{A45B437A-8535-46F2-9CA9-DFDE95702E7E}"/>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5" name="Footer Placeholder 4">
            <a:extLst>
              <a:ext uri="{FF2B5EF4-FFF2-40B4-BE49-F238E27FC236}">
                <a16:creationId xmlns:a16="http://schemas.microsoft.com/office/drawing/2014/main" id="{5D5748DF-99CF-415F-A15C-3BF7A3BDA9AE}"/>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8CD714B0-CF5E-4832-BB8F-A5741BD3AF51}"/>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3105122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8019-3ECE-4D0B-B65E-FB978B6AFD0A}"/>
              </a:ext>
            </a:extLst>
          </p:cNvPr>
          <p:cNvSpPr>
            <a:spLocks noGrp="1"/>
          </p:cNvSpPr>
          <p:nvPr>
            <p:ph type="title"/>
          </p:nvPr>
        </p:nvSpPr>
        <p:spPr/>
        <p:txBody>
          <a:bodyPr/>
          <a:lstStyle/>
          <a:p>
            <a:r>
              <a:rPr lang="en-US"/>
              <a:t>Click to edit Master title style</a:t>
            </a:r>
            <a:endParaRPr lang="ar-IQ"/>
          </a:p>
        </p:txBody>
      </p:sp>
      <p:sp>
        <p:nvSpPr>
          <p:cNvPr id="3" name="Vertical Text Placeholder 2">
            <a:extLst>
              <a:ext uri="{FF2B5EF4-FFF2-40B4-BE49-F238E27FC236}">
                <a16:creationId xmlns:a16="http://schemas.microsoft.com/office/drawing/2014/main" id="{B1B453A8-6A4C-40AB-AF65-7A7FB7D643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8749521B-9197-40FC-8766-44EE30FBBAC0}"/>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5" name="Footer Placeholder 4">
            <a:extLst>
              <a:ext uri="{FF2B5EF4-FFF2-40B4-BE49-F238E27FC236}">
                <a16:creationId xmlns:a16="http://schemas.microsoft.com/office/drawing/2014/main" id="{51978EBF-AA3C-408E-8FA0-92AC42C02FC4}"/>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0B131388-69EA-48C7-8124-987B6EB00DD3}"/>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3391041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6AB345-A919-41B3-8DF0-133C0C01DA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a:extLst>
              <a:ext uri="{FF2B5EF4-FFF2-40B4-BE49-F238E27FC236}">
                <a16:creationId xmlns:a16="http://schemas.microsoft.com/office/drawing/2014/main" id="{6DAA5018-8FE4-4D0E-9688-58BDF1D3B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5ED2CAB3-45F4-4A0A-8ACD-40B7935DF951}"/>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5" name="Footer Placeholder 4">
            <a:extLst>
              <a:ext uri="{FF2B5EF4-FFF2-40B4-BE49-F238E27FC236}">
                <a16:creationId xmlns:a16="http://schemas.microsoft.com/office/drawing/2014/main" id="{EE05A11A-D6ED-488B-99F5-B683E5D598EC}"/>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892630D9-667E-4316-94BA-8EE23695C8AC}"/>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420084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910ED-2A1C-461D-95AD-8A2ADC866809}"/>
              </a:ext>
            </a:extLst>
          </p:cNvPr>
          <p:cNvSpPr>
            <a:spLocks noGrp="1"/>
          </p:cNvSpPr>
          <p:nvPr>
            <p:ph type="title"/>
          </p:nvPr>
        </p:nvSpPr>
        <p:spPr/>
        <p:txBody>
          <a:bodyPr/>
          <a:lstStyle/>
          <a:p>
            <a:r>
              <a:rPr lang="en-US"/>
              <a:t>Click to edit Master title style</a:t>
            </a:r>
            <a:endParaRPr lang="ar-IQ"/>
          </a:p>
        </p:txBody>
      </p:sp>
      <p:sp>
        <p:nvSpPr>
          <p:cNvPr id="3" name="Content Placeholder 2">
            <a:extLst>
              <a:ext uri="{FF2B5EF4-FFF2-40B4-BE49-F238E27FC236}">
                <a16:creationId xmlns:a16="http://schemas.microsoft.com/office/drawing/2014/main" id="{A9762495-E558-4113-BC5A-D9A1A82785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69DEBBE1-44C4-4C81-821D-788A58298123}"/>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5" name="Footer Placeholder 4">
            <a:extLst>
              <a:ext uri="{FF2B5EF4-FFF2-40B4-BE49-F238E27FC236}">
                <a16:creationId xmlns:a16="http://schemas.microsoft.com/office/drawing/2014/main" id="{6C1C547E-C94C-424D-BF42-F3FDE74BAF92}"/>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65B03A55-F80E-49A1-B6C6-F981BAF309C1}"/>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191576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24C44-DC19-4E85-A433-9C1DC2AC30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a:extLst>
              <a:ext uri="{FF2B5EF4-FFF2-40B4-BE49-F238E27FC236}">
                <a16:creationId xmlns:a16="http://schemas.microsoft.com/office/drawing/2014/main" id="{7681F163-C7BF-4927-A057-1E52F33E47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3D80B6-BDB6-4463-A2EE-9B6A0A2EFE60}"/>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5" name="Footer Placeholder 4">
            <a:extLst>
              <a:ext uri="{FF2B5EF4-FFF2-40B4-BE49-F238E27FC236}">
                <a16:creationId xmlns:a16="http://schemas.microsoft.com/office/drawing/2014/main" id="{520EBF7E-7A73-444D-9A18-220CBE620CBD}"/>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5AB7C356-C179-4186-9C0D-081A7CA35C7F}"/>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287176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4520F-D8CE-4717-8DEB-4D2716218EEF}"/>
              </a:ext>
            </a:extLst>
          </p:cNvPr>
          <p:cNvSpPr>
            <a:spLocks noGrp="1"/>
          </p:cNvSpPr>
          <p:nvPr>
            <p:ph type="title"/>
          </p:nvPr>
        </p:nvSpPr>
        <p:spPr/>
        <p:txBody>
          <a:bodyPr/>
          <a:lstStyle/>
          <a:p>
            <a:r>
              <a:rPr lang="en-US"/>
              <a:t>Click to edit Master title style</a:t>
            </a:r>
            <a:endParaRPr lang="ar-IQ"/>
          </a:p>
        </p:txBody>
      </p:sp>
      <p:sp>
        <p:nvSpPr>
          <p:cNvPr id="3" name="Content Placeholder 2">
            <a:extLst>
              <a:ext uri="{FF2B5EF4-FFF2-40B4-BE49-F238E27FC236}">
                <a16:creationId xmlns:a16="http://schemas.microsoft.com/office/drawing/2014/main" id="{18C8F85A-6098-44EC-A73C-2A9048C645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a:extLst>
              <a:ext uri="{FF2B5EF4-FFF2-40B4-BE49-F238E27FC236}">
                <a16:creationId xmlns:a16="http://schemas.microsoft.com/office/drawing/2014/main" id="{00BFDFB0-C469-4835-8469-5A90F9B3CA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a:extLst>
              <a:ext uri="{FF2B5EF4-FFF2-40B4-BE49-F238E27FC236}">
                <a16:creationId xmlns:a16="http://schemas.microsoft.com/office/drawing/2014/main" id="{B43B3C15-FC13-4D94-993E-19B24AA020CC}"/>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6" name="Footer Placeholder 5">
            <a:extLst>
              <a:ext uri="{FF2B5EF4-FFF2-40B4-BE49-F238E27FC236}">
                <a16:creationId xmlns:a16="http://schemas.microsoft.com/office/drawing/2014/main" id="{E8B17FCB-7160-460B-94A7-3EFF72D0CD3F}"/>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68E8EA4A-B4E7-465B-BB7C-A91BA19E1CEE}"/>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155242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6114E-0D07-4285-BE5B-C527CCE70457}"/>
              </a:ext>
            </a:extLst>
          </p:cNvPr>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a:extLst>
              <a:ext uri="{FF2B5EF4-FFF2-40B4-BE49-F238E27FC236}">
                <a16:creationId xmlns:a16="http://schemas.microsoft.com/office/drawing/2014/main" id="{A1B7C72C-BACF-42F9-A1A8-BDFBBEF71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CC7C95-46F1-4A8B-B899-84E35BDC91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a:extLst>
              <a:ext uri="{FF2B5EF4-FFF2-40B4-BE49-F238E27FC236}">
                <a16:creationId xmlns:a16="http://schemas.microsoft.com/office/drawing/2014/main" id="{B02501F0-4812-4237-9396-C0E89694AC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91825F-CC93-440C-926E-8EA873BD90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a:extLst>
              <a:ext uri="{FF2B5EF4-FFF2-40B4-BE49-F238E27FC236}">
                <a16:creationId xmlns:a16="http://schemas.microsoft.com/office/drawing/2014/main" id="{F28CB256-20C3-47EB-9185-4B84D1DD3D19}"/>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8" name="Footer Placeholder 7">
            <a:extLst>
              <a:ext uri="{FF2B5EF4-FFF2-40B4-BE49-F238E27FC236}">
                <a16:creationId xmlns:a16="http://schemas.microsoft.com/office/drawing/2014/main" id="{7D69EFBF-E2B2-4119-85ED-AC0FF608EE14}"/>
              </a:ext>
            </a:extLst>
          </p:cNvPr>
          <p:cNvSpPr>
            <a:spLocks noGrp="1"/>
          </p:cNvSpPr>
          <p:nvPr>
            <p:ph type="ftr" sz="quarter" idx="11"/>
          </p:nvPr>
        </p:nvSpPr>
        <p:spPr/>
        <p:txBody>
          <a:bodyPr/>
          <a:lstStyle/>
          <a:p>
            <a:endParaRPr lang="ar-IQ"/>
          </a:p>
        </p:txBody>
      </p:sp>
      <p:sp>
        <p:nvSpPr>
          <p:cNvPr id="9" name="Slide Number Placeholder 8">
            <a:extLst>
              <a:ext uri="{FF2B5EF4-FFF2-40B4-BE49-F238E27FC236}">
                <a16:creationId xmlns:a16="http://schemas.microsoft.com/office/drawing/2014/main" id="{2C9E8058-4B2F-407C-8886-DE734B58FE82}"/>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353674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7F04-0B00-4A29-9E09-7C6C94E3D919}"/>
              </a:ext>
            </a:extLst>
          </p:cNvPr>
          <p:cNvSpPr>
            <a:spLocks noGrp="1"/>
          </p:cNvSpPr>
          <p:nvPr>
            <p:ph type="title"/>
          </p:nvPr>
        </p:nvSpPr>
        <p:spPr/>
        <p:txBody>
          <a:bodyPr/>
          <a:lstStyle/>
          <a:p>
            <a:r>
              <a:rPr lang="en-US"/>
              <a:t>Click to edit Master title style</a:t>
            </a:r>
            <a:endParaRPr lang="ar-IQ"/>
          </a:p>
        </p:txBody>
      </p:sp>
      <p:sp>
        <p:nvSpPr>
          <p:cNvPr id="3" name="Date Placeholder 2">
            <a:extLst>
              <a:ext uri="{FF2B5EF4-FFF2-40B4-BE49-F238E27FC236}">
                <a16:creationId xmlns:a16="http://schemas.microsoft.com/office/drawing/2014/main" id="{5C7C5E63-C351-452F-841A-1FFF9B98436F}"/>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4" name="Footer Placeholder 3">
            <a:extLst>
              <a:ext uri="{FF2B5EF4-FFF2-40B4-BE49-F238E27FC236}">
                <a16:creationId xmlns:a16="http://schemas.microsoft.com/office/drawing/2014/main" id="{01B0ECDF-B9B3-4F19-A51D-7EC990293580}"/>
              </a:ext>
            </a:extLst>
          </p:cNvPr>
          <p:cNvSpPr>
            <a:spLocks noGrp="1"/>
          </p:cNvSpPr>
          <p:nvPr>
            <p:ph type="ftr" sz="quarter" idx="11"/>
          </p:nvPr>
        </p:nvSpPr>
        <p:spPr/>
        <p:txBody>
          <a:bodyPr/>
          <a:lstStyle/>
          <a:p>
            <a:endParaRPr lang="ar-IQ"/>
          </a:p>
        </p:txBody>
      </p:sp>
      <p:sp>
        <p:nvSpPr>
          <p:cNvPr id="5" name="Slide Number Placeholder 4">
            <a:extLst>
              <a:ext uri="{FF2B5EF4-FFF2-40B4-BE49-F238E27FC236}">
                <a16:creationId xmlns:a16="http://schemas.microsoft.com/office/drawing/2014/main" id="{C0F219CD-1655-4419-9851-468B0AD31C97}"/>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366198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DBF15-6F58-4E2C-BE2A-2FAD9CA7B19C}"/>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3" name="Footer Placeholder 2">
            <a:extLst>
              <a:ext uri="{FF2B5EF4-FFF2-40B4-BE49-F238E27FC236}">
                <a16:creationId xmlns:a16="http://schemas.microsoft.com/office/drawing/2014/main" id="{69462880-652A-4A0E-B84A-BD99C73F4F13}"/>
              </a:ext>
            </a:extLst>
          </p:cNvPr>
          <p:cNvSpPr>
            <a:spLocks noGrp="1"/>
          </p:cNvSpPr>
          <p:nvPr>
            <p:ph type="ftr" sz="quarter" idx="11"/>
          </p:nvPr>
        </p:nvSpPr>
        <p:spPr/>
        <p:txBody>
          <a:bodyPr/>
          <a:lstStyle/>
          <a:p>
            <a:endParaRPr lang="ar-IQ"/>
          </a:p>
        </p:txBody>
      </p:sp>
      <p:sp>
        <p:nvSpPr>
          <p:cNvPr id="4" name="Slide Number Placeholder 3">
            <a:extLst>
              <a:ext uri="{FF2B5EF4-FFF2-40B4-BE49-F238E27FC236}">
                <a16:creationId xmlns:a16="http://schemas.microsoft.com/office/drawing/2014/main" id="{77A29645-D9A3-4B74-BD1D-149D0BD07846}"/>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40364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2D2E-CAF5-4220-AF03-89075FB33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a:extLst>
              <a:ext uri="{FF2B5EF4-FFF2-40B4-BE49-F238E27FC236}">
                <a16:creationId xmlns:a16="http://schemas.microsoft.com/office/drawing/2014/main" id="{3D567A4F-83BF-432D-BCF7-1A27484D1E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a:extLst>
              <a:ext uri="{FF2B5EF4-FFF2-40B4-BE49-F238E27FC236}">
                <a16:creationId xmlns:a16="http://schemas.microsoft.com/office/drawing/2014/main" id="{8DAE1909-9C36-4964-807F-1E1A3605B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B37BF7-FA14-407E-B59E-15554AB4A6C9}"/>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6" name="Footer Placeholder 5">
            <a:extLst>
              <a:ext uri="{FF2B5EF4-FFF2-40B4-BE49-F238E27FC236}">
                <a16:creationId xmlns:a16="http://schemas.microsoft.com/office/drawing/2014/main" id="{B1FC3AE0-3F6A-414D-A6CA-AE99936431EB}"/>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898BB3F2-89FC-4AD0-8D0E-6FCFAF06C0B5}"/>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12455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9727-BFE7-46D4-B3A2-976D845BED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a:extLst>
              <a:ext uri="{FF2B5EF4-FFF2-40B4-BE49-F238E27FC236}">
                <a16:creationId xmlns:a16="http://schemas.microsoft.com/office/drawing/2014/main" id="{4F735605-C9E5-4E1F-874C-D1E1564783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a:extLst>
              <a:ext uri="{FF2B5EF4-FFF2-40B4-BE49-F238E27FC236}">
                <a16:creationId xmlns:a16="http://schemas.microsoft.com/office/drawing/2014/main" id="{8344CBAC-45B7-431A-9B8D-2F2AE0F3B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5AEB17-98A5-4ABE-9956-3D68C530A48B}"/>
              </a:ext>
            </a:extLst>
          </p:cNvPr>
          <p:cNvSpPr>
            <a:spLocks noGrp="1"/>
          </p:cNvSpPr>
          <p:nvPr>
            <p:ph type="dt" sz="half" idx="10"/>
          </p:nvPr>
        </p:nvSpPr>
        <p:spPr/>
        <p:txBody>
          <a:bodyPr/>
          <a:lstStyle/>
          <a:p>
            <a:fld id="{A28290CE-AE12-487F-9932-52B9ACEDC81B}" type="datetimeFigureOut">
              <a:rPr lang="ar-IQ" smtClean="0"/>
              <a:t>04/06/1445</a:t>
            </a:fld>
            <a:endParaRPr lang="ar-IQ"/>
          </a:p>
        </p:txBody>
      </p:sp>
      <p:sp>
        <p:nvSpPr>
          <p:cNvPr id="6" name="Footer Placeholder 5">
            <a:extLst>
              <a:ext uri="{FF2B5EF4-FFF2-40B4-BE49-F238E27FC236}">
                <a16:creationId xmlns:a16="http://schemas.microsoft.com/office/drawing/2014/main" id="{04F7E83F-2237-4092-B422-6C455274200C}"/>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25A40D2C-CE78-40DF-AD5C-69DB474FB008}"/>
              </a:ext>
            </a:extLst>
          </p:cNvPr>
          <p:cNvSpPr>
            <a:spLocks noGrp="1"/>
          </p:cNvSpPr>
          <p:nvPr>
            <p:ph type="sldNum" sz="quarter" idx="12"/>
          </p:nvPr>
        </p:nvSpPr>
        <p:spPr/>
        <p:txBody>
          <a:bodyPr/>
          <a:lstStyle/>
          <a:p>
            <a:fld id="{D9CAC12C-BA8D-4D6A-868B-153AE7C46CFA}" type="slidenum">
              <a:rPr lang="ar-IQ" smtClean="0"/>
              <a:t>‹#›</a:t>
            </a:fld>
            <a:endParaRPr lang="ar-IQ"/>
          </a:p>
        </p:txBody>
      </p:sp>
    </p:spTree>
    <p:extLst>
      <p:ext uri="{BB962C8B-B14F-4D97-AF65-F5344CB8AC3E}">
        <p14:creationId xmlns:p14="http://schemas.microsoft.com/office/powerpoint/2010/main" val="425849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755B53-5F91-488C-AE64-E278E1D96A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IQ"/>
          </a:p>
        </p:txBody>
      </p:sp>
      <p:sp>
        <p:nvSpPr>
          <p:cNvPr id="3" name="Text Placeholder 2">
            <a:extLst>
              <a:ext uri="{FF2B5EF4-FFF2-40B4-BE49-F238E27FC236}">
                <a16:creationId xmlns:a16="http://schemas.microsoft.com/office/drawing/2014/main" id="{1CF6583D-6A3D-4E40-AD2E-E0EA3031B7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523A74FA-A494-42D2-83CF-0B671920FA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290CE-AE12-487F-9932-52B9ACEDC81B}" type="datetimeFigureOut">
              <a:rPr lang="ar-IQ" smtClean="0"/>
              <a:t>04/06/1445</a:t>
            </a:fld>
            <a:endParaRPr lang="ar-IQ"/>
          </a:p>
        </p:txBody>
      </p:sp>
      <p:sp>
        <p:nvSpPr>
          <p:cNvPr id="5" name="Footer Placeholder 4">
            <a:extLst>
              <a:ext uri="{FF2B5EF4-FFF2-40B4-BE49-F238E27FC236}">
                <a16:creationId xmlns:a16="http://schemas.microsoft.com/office/drawing/2014/main" id="{7138C561-2EF5-4E7A-A93D-C1B83A1FDB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a:extLst>
              <a:ext uri="{FF2B5EF4-FFF2-40B4-BE49-F238E27FC236}">
                <a16:creationId xmlns:a16="http://schemas.microsoft.com/office/drawing/2014/main" id="{57186743-F76D-47BB-AB66-DE8AA42C34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AC12C-BA8D-4D6A-868B-153AE7C46CFA}" type="slidenum">
              <a:rPr lang="ar-IQ" smtClean="0"/>
              <a:t>‹#›</a:t>
            </a:fld>
            <a:endParaRPr lang="ar-IQ"/>
          </a:p>
        </p:txBody>
      </p:sp>
    </p:spTree>
    <p:extLst>
      <p:ext uri="{BB962C8B-B14F-4D97-AF65-F5344CB8AC3E}">
        <p14:creationId xmlns:p14="http://schemas.microsoft.com/office/powerpoint/2010/main" val="4271498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p:txBody>
          <a:bodyPr/>
          <a:lstStyle/>
          <a:p>
            <a:r>
              <a:rPr lang="en-US" b="1" dirty="0">
                <a:solidFill>
                  <a:srgbClr val="FF0000"/>
                </a:solidFill>
              </a:rPr>
              <a:t>Alkenes</a:t>
            </a:r>
            <a:br>
              <a:rPr lang="en-US" b="1" dirty="0">
                <a:solidFill>
                  <a:srgbClr val="FF0000"/>
                </a:solidFill>
              </a:rPr>
            </a:br>
            <a:endParaRPr lang="ar-IQ" b="1" dirty="0">
              <a:solidFill>
                <a:srgbClr val="FF0000"/>
              </a:solidFill>
            </a:endParaRP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711591" y="1253331"/>
            <a:ext cx="10515600" cy="4351338"/>
          </a:xfrm>
        </p:spPr>
        <p:txBody>
          <a:bodyPr>
            <a:normAutofit/>
          </a:bodyPr>
          <a:lstStyle/>
          <a:p>
            <a:pPr marL="0" indent="0">
              <a:buNone/>
            </a:pPr>
            <a:r>
              <a:rPr lang="en-US" sz="3200" dirty="0"/>
              <a:t>Open chained hydrocarbons containing at least </a:t>
            </a:r>
            <a:r>
              <a:rPr lang="en-US" sz="3200" dirty="0">
                <a:solidFill>
                  <a:srgbClr val="FF0000"/>
                </a:solidFill>
              </a:rPr>
              <a:t>one double bond</a:t>
            </a:r>
            <a:r>
              <a:rPr lang="en-US" sz="3200" dirty="0"/>
              <a:t> are known as </a:t>
            </a:r>
            <a:r>
              <a:rPr lang="en-US" sz="3200" b="1" dirty="0">
                <a:solidFill>
                  <a:srgbClr val="FF0000"/>
                </a:solidFill>
              </a:rPr>
              <a:t>alkenes</a:t>
            </a:r>
            <a:r>
              <a:rPr lang="en-US" sz="3200" dirty="0"/>
              <a:t>. The general formula for alkene containing one double bond is </a:t>
            </a:r>
            <a:r>
              <a:rPr lang="en-US" sz="3200" dirty="0">
                <a:solidFill>
                  <a:srgbClr val="FF0000"/>
                </a:solidFill>
              </a:rPr>
              <a:t>C</a:t>
            </a:r>
            <a:r>
              <a:rPr lang="en-US" sz="3200" baseline="-25000" dirty="0">
                <a:solidFill>
                  <a:srgbClr val="FF0000"/>
                </a:solidFill>
              </a:rPr>
              <a:t>n</a:t>
            </a:r>
            <a:r>
              <a:rPr lang="en-US" sz="3200" dirty="0">
                <a:solidFill>
                  <a:srgbClr val="FF0000"/>
                </a:solidFill>
              </a:rPr>
              <a:t>H</a:t>
            </a:r>
            <a:r>
              <a:rPr lang="en-US" sz="3200" baseline="-25000" dirty="0">
                <a:solidFill>
                  <a:srgbClr val="FF0000"/>
                </a:solidFill>
              </a:rPr>
              <a:t>2n</a:t>
            </a:r>
            <a:r>
              <a:rPr lang="en-US" sz="3200" dirty="0"/>
              <a:t>. The first member of alkene is </a:t>
            </a:r>
            <a:r>
              <a:rPr lang="en-US" sz="3200" dirty="0">
                <a:solidFill>
                  <a:srgbClr val="FF0000"/>
                </a:solidFill>
              </a:rPr>
              <a:t>ethene (CH</a:t>
            </a:r>
            <a:r>
              <a:rPr lang="en-US" sz="3200" baseline="-25000" dirty="0">
                <a:solidFill>
                  <a:srgbClr val="FF0000"/>
                </a:solidFill>
              </a:rPr>
              <a:t>2</a:t>
            </a:r>
            <a:r>
              <a:rPr lang="en-US" sz="3200" dirty="0">
                <a:solidFill>
                  <a:srgbClr val="FF0000"/>
                </a:solidFill>
              </a:rPr>
              <a:t>=CH</a:t>
            </a:r>
            <a:r>
              <a:rPr lang="en-US" sz="3200" baseline="-25000" dirty="0">
                <a:solidFill>
                  <a:srgbClr val="FF0000"/>
                </a:solidFill>
              </a:rPr>
              <a:t>2</a:t>
            </a:r>
            <a:r>
              <a:rPr lang="en-US" sz="3200" dirty="0">
                <a:solidFill>
                  <a:srgbClr val="FF0000"/>
                </a:solidFill>
              </a:rPr>
              <a:t>) </a:t>
            </a:r>
            <a:r>
              <a:rPr lang="en-US" sz="3200" dirty="0"/>
              <a:t>. The double bond is made up of one </a:t>
            </a:r>
            <a:r>
              <a:rPr lang="en-US" sz="3200" dirty="0">
                <a:solidFill>
                  <a:srgbClr val="FF0000"/>
                </a:solidFill>
              </a:rPr>
              <a:t>strong σ bond </a:t>
            </a:r>
            <a:r>
              <a:rPr lang="en-US" sz="3200" dirty="0"/>
              <a:t>and one </a:t>
            </a:r>
            <a:r>
              <a:rPr lang="en-US" sz="3200" dirty="0">
                <a:solidFill>
                  <a:srgbClr val="FF0000"/>
                </a:solidFill>
              </a:rPr>
              <a:t>weak π bond</a:t>
            </a:r>
            <a:r>
              <a:rPr lang="en-US" sz="3200" dirty="0"/>
              <a:t>. The presence of weak π bond makes alkenes somewhat </a:t>
            </a:r>
            <a:r>
              <a:rPr lang="en-US" sz="3200" dirty="0">
                <a:solidFill>
                  <a:srgbClr val="FF0000"/>
                </a:solidFill>
              </a:rPr>
              <a:t>less stable</a:t>
            </a:r>
            <a:r>
              <a:rPr lang="en-US" sz="3200" dirty="0"/>
              <a:t> compounds in comparison to alkanes.</a:t>
            </a:r>
            <a:endParaRPr lang="ar-IQ" sz="3200" dirty="0"/>
          </a:p>
        </p:txBody>
      </p:sp>
      <p:pic>
        <p:nvPicPr>
          <p:cNvPr id="4" name="Picture 3">
            <a:extLst>
              <a:ext uri="{FF2B5EF4-FFF2-40B4-BE49-F238E27FC236}">
                <a16:creationId xmlns:a16="http://schemas.microsoft.com/office/drawing/2014/main" id="{7C80D5EE-6523-44E9-8018-4A0F6C363576}"/>
              </a:ext>
            </a:extLst>
          </p:cNvPr>
          <p:cNvPicPr>
            <a:picLocks noChangeAspect="1"/>
          </p:cNvPicPr>
          <p:nvPr/>
        </p:nvPicPr>
        <p:blipFill rotWithShape="1">
          <a:blip r:embed="rId2"/>
          <a:srcRect l="4942" t="19718" r="62867" b="21142"/>
          <a:stretch/>
        </p:blipFill>
        <p:spPr>
          <a:xfrm>
            <a:off x="6732564" y="4009292"/>
            <a:ext cx="3038621" cy="2630659"/>
          </a:xfrm>
          <a:prstGeom prst="rect">
            <a:avLst/>
          </a:prstGeom>
        </p:spPr>
      </p:pic>
    </p:spTree>
    <p:extLst>
      <p:ext uri="{BB962C8B-B14F-4D97-AF65-F5344CB8AC3E}">
        <p14:creationId xmlns:p14="http://schemas.microsoft.com/office/powerpoint/2010/main" val="2633795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Reactions of Alkenes</a:t>
            </a: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149899" y="2197173"/>
            <a:ext cx="12197002" cy="4351338"/>
          </a:xfrm>
        </p:spPr>
        <p:txBody>
          <a:bodyPr>
            <a:normAutofit/>
          </a:bodyPr>
          <a:lstStyle/>
          <a:p>
            <a:r>
              <a:rPr lang="en-US" sz="3200" dirty="0"/>
              <a:t>The addition of bromine to unsaturated compounds in an organic solvent such as CCl4 results in the </a:t>
            </a:r>
            <a:r>
              <a:rPr lang="en-US" sz="3200" dirty="0">
                <a:solidFill>
                  <a:srgbClr val="FF0000"/>
                </a:solidFill>
              </a:rPr>
              <a:t>disappearance</a:t>
            </a:r>
            <a:r>
              <a:rPr lang="en-US" sz="3200" dirty="0"/>
              <a:t> of </a:t>
            </a:r>
            <a:r>
              <a:rPr lang="en-US" sz="3200" dirty="0">
                <a:solidFill>
                  <a:srgbClr val="FF0000"/>
                </a:solidFill>
              </a:rPr>
              <a:t>reddish-orange </a:t>
            </a:r>
            <a:r>
              <a:rPr lang="en-US" sz="3200" dirty="0" err="1">
                <a:solidFill>
                  <a:srgbClr val="FF0000"/>
                </a:solidFill>
              </a:rPr>
              <a:t>colour</a:t>
            </a:r>
            <a:r>
              <a:rPr lang="en-US" sz="3200" dirty="0"/>
              <a:t> of bromine. Because of this reason, this reaction is used to test unsaturation.</a:t>
            </a:r>
          </a:p>
          <a:p>
            <a:pPr marL="0" indent="0">
              <a:buNone/>
            </a:pPr>
            <a:endParaRPr lang="en-US" sz="3200" dirty="0"/>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9923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b="1" dirty="0">
                <a:solidFill>
                  <a:schemeClr val="accent1">
                    <a:lumMod val="50000"/>
                  </a:schemeClr>
                </a:solidFill>
              </a:rPr>
              <a:t>Bromine test</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Addition reactions of alkenes : addition of halogens">
            <a:extLst>
              <a:ext uri="{FF2B5EF4-FFF2-40B4-BE49-F238E27FC236}">
                <a16:creationId xmlns:a16="http://schemas.microsoft.com/office/drawing/2014/main" id="{190BFCA3-D750-4D8B-B658-07D97836913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AutoShape 2" descr="Addition reactions of alkenes : addition of halogens">
            <a:extLst>
              <a:ext uri="{FF2B5EF4-FFF2-40B4-BE49-F238E27FC236}">
                <a16:creationId xmlns:a16="http://schemas.microsoft.com/office/drawing/2014/main" id="{E5C79D21-84B0-4989-A886-FE49B657726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9" name="Picture 8">
            <a:extLst>
              <a:ext uri="{FF2B5EF4-FFF2-40B4-BE49-F238E27FC236}">
                <a16:creationId xmlns:a16="http://schemas.microsoft.com/office/drawing/2014/main" id="{FF694E4F-E5E1-4E3F-9975-687040C87AE0}"/>
              </a:ext>
            </a:extLst>
          </p:cNvPr>
          <p:cNvPicPr>
            <a:picLocks noChangeAspect="1"/>
          </p:cNvPicPr>
          <p:nvPr/>
        </p:nvPicPr>
        <p:blipFill>
          <a:blip r:embed="rId2"/>
          <a:stretch>
            <a:fillRect/>
          </a:stretch>
        </p:blipFill>
        <p:spPr>
          <a:xfrm>
            <a:off x="1871724" y="3988090"/>
            <a:ext cx="8448552" cy="2355354"/>
          </a:xfrm>
          <a:prstGeom prst="rect">
            <a:avLst/>
          </a:prstGeom>
        </p:spPr>
      </p:pic>
    </p:spTree>
    <p:extLst>
      <p:ext uri="{BB962C8B-B14F-4D97-AF65-F5344CB8AC3E}">
        <p14:creationId xmlns:p14="http://schemas.microsoft.com/office/powerpoint/2010/main" val="212887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Reactions of Alkenes</a:t>
            </a: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149899" y="2197173"/>
            <a:ext cx="12197002" cy="4351338"/>
          </a:xfrm>
        </p:spPr>
        <p:txBody>
          <a:bodyPr>
            <a:normAutofit/>
          </a:bodyPr>
          <a:lstStyle/>
          <a:p>
            <a:r>
              <a:rPr lang="en-US" sz="3200" dirty="0"/>
              <a:t>The addition of </a:t>
            </a:r>
            <a:r>
              <a:rPr lang="en-US" sz="3200" dirty="0">
                <a:solidFill>
                  <a:srgbClr val="FF0000"/>
                </a:solidFill>
              </a:rPr>
              <a:t>hydrogen halides </a:t>
            </a:r>
            <a:r>
              <a:rPr lang="en-US" sz="3200" dirty="0"/>
              <a:t>(HCl, HBr, HI) to </a:t>
            </a:r>
            <a:r>
              <a:rPr lang="en-US" sz="3200" dirty="0">
                <a:solidFill>
                  <a:srgbClr val="FF0000"/>
                </a:solidFill>
              </a:rPr>
              <a:t>alkenes</a:t>
            </a:r>
            <a:r>
              <a:rPr lang="en-US" sz="3200" dirty="0"/>
              <a:t> yields alkyl halides (</a:t>
            </a:r>
            <a:r>
              <a:rPr lang="en-US" sz="3200" dirty="0">
                <a:solidFill>
                  <a:srgbClr val="FF0000"/>
                </a:solidFill>
              </a:rPr>
              <a:t>haloalkanes</a:t>
            </a:r>
            <a:r>
              <a:rPr lang="en-US" sz="3200" dirty="0"/>
              <a:t>). The order of reactivity of the hydrogen halides is HCl &gt; HBr &gt; HI.</a:t>
            </a:r>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9923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b="1" dirty="0">
                <a:solidFill>
                  <a:schemeClr val="accent1">
                    <a:lumMod val="50000"/>
                  </a:schemeClr>
                </a:solidFill>
              </a:rPr>
              <a:t>Addition of hydrogen halides to Alkenes</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Addition reactions of alkenes : addition of halogens">
            <a:extLst>
              <a:ext uri="{FF2B5EF4-FFF2-40B4-BE49-F238E27FC236}">
                <a16:creationId xmlns:a16="http://schemas.microsoft.com/office/drawing/2014/main" id="{190BFCA3-D750-4D8B-B658-07D97836913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AutoShape 2" descr="Addition reactions of alkenes : addition of halogens">
            <a:extLst>
              <a:ext uri="{FF2B5EF4-FFF2-40B4-BE49-F238E27FC236}">
                <a16:creationId xmlns:a16="http://schemas.microsoft.com/office/drawing/2014/main" id="{E5C79D21-84B0-4989-A886-FE49B657726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6" name="Picture 5">
            <a:extLst>
              <a:ext uri="{FF2B5EF4-FFF2-40B4-BE49-F238E27FC236}">
                <a16:creationId xmlns:a16="http://schemas.microsoft.com/office/drawing/2014/main" id="{01A7C1A1-5AB7-4EC2-8CC3-DB25C23E8809}"/>
              </a:ext>
            </a:extLst>
          </p:cNvPr>
          <p:cNvPicPr>
            <a:picLocks noChangeAspect="1"/>
          </p:cNvPicPr>
          <p:nvPr/>
        </p:nvPicPr>
        <p:blipFill>
          <a:blip r:embed="rId2"/>
          <a:stretch>
            <a:fillRect/>
          </a:stretch>
        </p:blipFill>
        <p:spPr>
          <a:xfrm>
            <a:off x="1735499" y="4149340"/>
            <a:ext cx="8721002" cy="1321364"/>
          </a:xfrm>
          <a:prstGeom prst="rect">
            <a:avLst/>
          </a:prstGeom>
        </p:spPr>
      </p:pic>
    </p:spTree>
    <p:extLst>
      <p:ext uri="{BB962C8B-B14F-4D97-AF65-F5344CB8AC3E}">
        <p14:creationId xmlns:p14="http://schemas.microsoft.com/office/powerpoint/2010/main" val="2364283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Reactions of Alkenes</a:t>
            </a: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149899" y="2197173"/>
            <a:ext cx="12197002" cy="4351338"/>
          </a:xfrm>
        </p:spPr>
        <p:txBody>
          <a:bodyPr>
            <a:normAutofit/>
          </a:bodyPr>
          <a:lstStyle/>
          <a:p>
            <a:r>
              <a:rPr lang="en-US" sz="3200" dirty="0"/>
              <a:t>Alkenes react with water in the presence of </a:t>
            </a:r>
            <a:r>
              <a:rPr lang="en-US" sz="3200" dirty="0">
                <a:solidFill>
                  <a:srgbClr val="FF0000"/>
                </a:solidFill>
              </a:rPr>
              <a:t>mineral acids </a:t>
            </a:r>
            <a:r>
              <a:rPr lang="en-US" sz="3200" dirty="0"/>
              <a:t>to form </a:t>
            </a:r>
            <a:r>
              <a:rPr lang="en-US" sz="3200" dirty="0">
                <a:solidFill>
                  <a:srgbClr val="FF0000"/>
                </a:solidFill>
              </a:rPr>
              <a:t>alcohols</a:t>
            </a:r>
            <a:r>
              <a:rPr lang="en-US" sz="3200" dirty="0"/>
              <a:t> in accordance with the </a:t>
            </a:r>
            <a:r>
              <a:rPr lang="en-US" sz="3200" dirty="0" err="1">
                <a:solidFill>
                  <a:srgbClr val="FF0000"/>
                </a:solidFill>
              </a:rPr>
              <a:t>Markonikov's</a:t>
            </a:r>
            <a:r>
              <a:rPr lang="en-US" sz="3200" dirty="0"/>
              <a:t> rule.</a:t>
            </a:r>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9923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b="1" dirty="0">
                <a:solidFill>
                  <a:schemeClr val="accent1">
                    <a:lumMod val="50000"/>
                  </a:schemeClr>
                </a:solidFill>
              </a:rPr>
              <a:t>Addition of Water to Alkenes</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Addition reactions of alkenes : addition of halogens">
            <a:extLst>
              <a:ext uri="{FF2B5EF4-FFF2-40B4-BE49-F238E27FC236}">
                <a16:creationId xmlns:a16="http://schemas.microsoft.com/office/drawing/2014/main" id="{190BFCA3-D750-4D8B-B658-07D97836913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AutoShape 2" descr="Addition reactions of alkenes : addition of halogens">
            <a:extLst>
              <a:ext uri="{FF2B5EF4-FFF2-40B4-BE49-F238E27FC236}">
                <a16:creationId xmlns:a16="http://schemas.microsoft.com/office/drawing/2014/main" id="{E5C79D21-84B0-4989-A886-FE49B657726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8" name="Picture 7">
            <a:extLst>
              <a:ext uri="{FF2B5EF4-FFF2-40B4-BE49-F238E27FC236}">
                <a16:creationId xmlns:a16="http://schemas.microsoft.com/office/drawing/2014/main" id="{DDEE2149-E90F-4BBC-8BBF-578965689B60}"/>
              </a:ext>
            </a:extLst>
          </p:cNvPr>
          <p:cNvPicPr>
            <a:picLocks noChangeAspect="1"/>
          </p:cNvPicPr>
          <p:nvPr/>
        </p:nvPicPr>
        <p:blipFill>
          <a:blip r:embed="rId2"/>
          <a:stretch>
            <a:fillRect/>
          </a:stretch>
        </p:blipFill>
        <p:spPr>
          <a:xfrm>
            <a:off x="1453600" y="3749821"/>
            <a:ext cx="8980000" cy="2496878"/>
          </a:xfrm>
          <a:prstGeom prst="rect">
            <a:avLst/>
          </a:prstGeom>
        </p:spPr>
      </p:pic>
    </p:spTree>
    <p:extLst>
      <p:ext uri="{BB962C8B-B14F-4D97-AF65-F5344CB8AC3E}">
        <p14:creationId xmlns:p14="http://schemas.microsoft.com/office/powerpoint/2010/main" val="2474656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Alkyne</a:t>
            </a: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5002" y="1253331"/>
            <a:ext cx="12197002" cy="4351338"/>
          </a:xfrm>
        </p:spPr>
        <p:txBody>
          <a:bodyPr>
            <a:normAutofit/>
          </a:bodyPr>
          <a:lstStyle/>
          <a:p>
            <a:r>
              <a:rPr lang="en-US" sz="3200" dirty="0"/>
              <a:t>Hydrocarbons containing at least one </a:t>
            </a:r>
            <a:r>
              <a:rPr lang="en-US" sz="3200" dirty="0">
                <a:solidFill>
                  <a:srgbClr val="FF0000"/>
                </a:solidFill>
              </a:rPr>
              <a:t>triple bond </a:t>
            </a:r>
            <a:r>
              <a:rPr lang="en-US" sz="3200" dirty="0"/>
              <a:t>are known as </a:t>
            </a:r>
            <a:r>
              <a:rPr lang="en-US" sz="3200" dirty="0">
                <a:solidFill>
                  <a:srgbClr val="FF0000"/>
                </a:solidFill>
              </a:rPr>
              <a:t>alkynes</a:t>
            </a:r>
            <a:r>
              <a:rPr lang="en-US" sz="3200" dirty="0"/>
              <a:t>. The triple bond contains one </a:t>
            </a:r>
            <a:r>
              <a:rPr lang="en-US" sz="3200" dirty="0">
                <a:solidFill>
                  <a:srgbClr val="FF0000"/>
                </a:solidFill>
              </a:rPr>
              <a:t>σ</a:t>
            </a:r>
            <a:r>
              <a:rPr lang="en-US" sz="3200" dirty="0"/>
              <a:t> bond and </a:t>
            </a:r>
            <a:r>
              <a:rPr lang="en-US" sz="3200" dirty="0">
                <a:solidFill>
                  <a:srgbClr val="FF0000"/>
                </a:solidFill>
              </a:rPr>
              <a:t>two π-bonds</a:t>
            </a:r>
            <a:r>
              <a:rPr lang="en-US" sz="3200" dirty="0"/>
              <a:t>. The general formula for alkynes having only one triple bond is </a:t>
            </a:r>
            <a:r>
              <a:rPr lang="en-US" sz="3200" dirty="0">
                <a:solidFill>
                  <a:srgbClr val="FF0000"/>
                </a:solidFill>
              </a:rPr>
              <a:t>CnH2n-2</a:t>
            </a:r>
            <a:r>
              <a:rPr lang="en-US" sz="3200" dirty="0"/>
              <a:t>. The first stable member of alkyne is </a:t>
            </a:r>
            <a:r>
              <a:rPr lang="en-US" sz="3200" dirty="0">
                <a:solidFill>
                  <a:srgbClr val="FF0000"/>
                </a:solidFill>
              </a:rPr>
              <a:t>ethyne</a:t>
            </a:r>
            <a:r>
              <a:rPr lang="en-US" sz="3200" dirty="0"/>
              <a:t> which is also known as </a:t>
            </a:r>
            <a:r>
              <a:rPr lang="en-US" sz="3200" dirty="0">
                <a:solidFill>
                  <a:srgbClr val="FF0000"/>
                </a:solidFill>
              </a:rPr>
              <a:t>acetylene</a:t>
            </a:r>
            <a:r>
              <a:rPr lang="en-US" sz="3200" dirty="0"/>
              <a:t>.</a:t>
            </a:r>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9923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accent1">
                  <a:lumMod val="50000"/>
                </a:schemeClr>
              </a:solidFill>
            </a:endParaRP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Addition reactions of alkenes : addition of halogens">
            <a:extLst>
              <a:ext uri="{FF2B5EF4-FFF2-40B4-BE49-F238E27FC236}">
                <a16:creationId xmlns:a16="http://schemas.microsoft.com/office/drawing/2014/main" id="{190BFCA3-D750-4D8B-B658-07D97836913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AutoShape 2" descr="Addition reactions of alkenes : addition of halogens">
            <a:extLst>
              <a:ext uri="{FF2B5EF4-FFF2-40B4-BE49-F238E27FC236}">
                <a16:creationId xmlns:a16="http://schemas.microsoft.com/office/drawing/2014/main" id="{E5C79D21-84B0-4989-A886-FE49B657726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6" name="Picture 5">
            <a:extLst>
              <a:ext uri="{FF2B5EF4-FFF2-40B4-BE49-F238E27FC236}">
                <a16:creationId xmlns:a16="http://schemas.microsoft.com/office/drawing/2014/main" id="{EA23A8C3-4737-4860-B63E-5B2B752392D9}"/>
              </a:ext>
            </a:extLst>
          </p:cNvPr>
          <p:cNvPicPr>
            <a:picLocks noChangeAspect="1"/>
          </p:cNvPicPr>
          <p:nvPr/>
        </p:nvPicPr>
        <p:blipFill rotWithShape="1">
          <a:blip r:embed="rId2"/>
          <a:srcRect t="31538" b="25530"/>
          <a:stretch/>
        </p:blipFill>
        <p:spPr>
          <a:xfrm>
            <a:off x="2906111" y="4336196"/>
            <a:ext cx="5715000" cy="1733843"/>
          </a:xfrm>
          <a:prstGeom prst="rect">
            <a:avLst/>
          </a:prstGeom>
        </p:spPr>
      </p:pic>
    </p:spTree>
    <p:extLst>
      <p:ext uri="{BB962C8B-B14F-4D97-AF65-F5344CB8AC3E}">
        <p14:creationId xmlns:p14="http://schemas.microsoft.com/office/powerpoint/2010/main" val="408777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Preparation of Alkynes</a:t>
            </a: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149899" y="2471867"/>
            <a:ext cx="12197002" cy="4351338"/>
          </a:xfrm>
        </p:spPr>
        <p:txBody>
          <a:bodyPr>
            <a:normAutofit/>
          </a:bodyPr>
          <a:lstStyle/>
          <a:p>
            <a:r>
              <a:rPr lang="en-US" sz="3200" dirty="0"/>
              <a:t>Ethyne is prepared by treating calcium carbide (CaC2) with water.</a:t>
            </a:r>
          </a:p>
          <a:p>
            <a:endParaRPr lang="en-US" sz="3200" dirty="0"/>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9923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b="1" dirty="0">
                <a:solidFill>
                  <a:schemeClr val="accent1">
                    <a:lumMod val="50000"/>
                  </a:schemeClr>
                </a:solidFill>
              </a:rPr>
              <a:t>Preparation of Alkynes from Calcium Carbide</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Addition reactions of alkenes : addition of halogens">
            <a:extLst>
              <a:ext uri="{FF2B5EF4-FFF2-40B4-BE49-F238E27FC236}">
                <a16:creationId xmlns:a16="http://schemas.microsoft.com/office/drawing/2014/main" id="{190BFCA3-D750-4D8B-B658-07D97836913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AutoShape 2" descr="Addition reactions of alkenes : addition of halogens">
            <a:extLst>
              <a:ext uri="{FF2B5EF4-FFF2-40B4-BE49-F238E27FC236}">
                <a16:creationId xmlns:a16="http://schemas.microsoft.com/office/drawing/2014/main" id="{E5C79D21-84B0-4989-A886-FE49B657726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6" name="Picture 5">
            <a:extLst>
              <a:ext uri="{FF2B5EF4-FFF2-40B4-BE49-F238E27FC236}">
                <a16:creationId xmlns:a16="http://schemas.microsoft.com/office/drawing/2014/main" id="{C26EFB3C-A91B-436F-86F1-2469F30A8B38}"/>
              </a:ext>
            </a:extLst>
          </p:cNvPr>
          <p:cNvPicPr>
            <a:picLocks noChangeAspect="1"/>
          </p:cNvPicPr>
          <p:nvPr/>
        </p:nvPicPr>
        <p:blipFill>
          <a:blip r:embed="rId2"/>
          <a:stretch>
            <a:fillRect/>
          </a:stretch>
        </p:blipFill>
        <p:spPr>
          <a:xfrm>
            <a:off x="1693781" y="3622101"/>
            <a:ext cx="9111298" cy="1265458"/>
          </a:xfrm>
          <a:prstGeom prst="rect">
            <a:avLst/>
          </a:prstGeom>
        </p:spPr>
      </p:pic>
    </p:spTree>
    <p:extLst>
      <p:ext uri="{BB962C8B-B14F-4D97-AF65-F5344CB8AC3E}">
        <p14:creationId xmlns:p14="http://schemas.microsoft.com/office/powerpoint/2010/main" val="3313718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Reactions of Alkynes</a:t>
            </a: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149899" y="1994589"/>
            <a:ext cx="12197002" cy="4351338"/>
          </a:xfrm>
        </p:spPr>
        <p:txBody>
          <a:bodyPr>
            <a:normAutofit/>
          </a:bodyPr>
          <a:lstStyle/>
          <a:p>
            <a:r>
              <a:rPr lang="en-US" sz="3200" dirty="0"/>
              <a:t>hen </a:t>
            </a:r>
            <a:r>
              <a:rPr lang="en-US" sz="3200" dirty="0">
                <a:solidFill>
                  <a:srgbClr val="FF0000"/>
                </a:solidFill>
              </a:rPr>
              <a:t>dihydrogen</a:t>
            </a:r>
            <a:r>
              <a:rPr lang="en-US" sz="3200" dirty="0"/>
              <a:t> (H2) is added to </a:t>
            </a:r>
            <a:r>
              <a:rPr lang="en-US" sz="3200" dirty="0">
                <a:solidFill>
                  <a:srgbClr val="FF0000"/>
                </a:solidFill>
              </a:rPr>
              <a:t>alkynes</a:t>
            </a:r>
            <a:r>
              <a:rPr lang="en-US" sz="3200" dirty="0"/>
              <a:t> in the presence of catalysts such as </a:t>
            </a:r>
            <a:r>
              <a:rPr lang="en-US" sz="3200" dirty="0">
                <a:solidFill>
                  <a:srgbClr val="FF0000"/>
                </a:solidFill>
              </a:rPr>
              <a:t>Pt, Pd or Ni</a:t>
            </a:r>
            <a:r>
              <a:rPr lang="en-US" sz="3200" dirty="0"/>
              <a:t>, alkenes are </a:t>
            </a:r>
            <a:r>
              <a:rPr lang="en-US" sz="3200" dirty="0">
                <a:solidFill>
                  <a:srgbClr val="FF0000"/>
                </a:solidFill>
              </a:rPr>
              <a:t>first formed </a:t>
            </a:r>
            <a:r>
              <a:rPr lang="en-US" sz="3200" dirty="0"/>
              <a:t>which react further with another molecule of dihydrogen to form alkanes.</a:t>
            </a:r>
          </a:p>
          <a:p>
            <a:pPr marL="0" indent="0">
              <a:buNone/>
            </a:pPr>
            <a:endParaRPr lang="en-US" sz="3200" dirty="0"/>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9923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b="1" dirty="0">
                <a:solidFill>
                  <a:schemeClr val="accent1">
                    <a:lumMod val="50000"/>
                  </a:schemeClr>
                </a:solidFill>
              </a:rPr>
              <a:t>Addition of Dihydrogen to Alkynes</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Addition reactions of alkenes : addition of halogens">
            <a:extLst>
              <a:ext uri="{FF2B5EF4-FFF2-40B4-BE49-F238E27FC236}">
                <a16:creationId xmlns:a16="http://schemas.microsoft.com/office/drawing/2014/main" id="{190BFCA3-D750-4D8B-B658-07D97836913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AutoShape 2" descr="Addition reactions of alkenes : addition of halogens">
            <a:extLst>
              <a:ext uri="{FF2B5EF4-FFF2-40B4-BE49-F238E27FC236}">
                <a16:creationId xmlns:a16="http://schemas.microsoft.com/office/drawing/2014/main" id="{E5C79D21-84B0-4989-A886-FE49B657726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9" name="Picture 8">
            <a:extLst>
              <a:ext uri="{FF2B5EF4-FFF2-40B4-BE49-F238E27FC236}">
                <a16:creationId xmlns:a16="http://schemas.microsoft.com/office/drawing/2014/main" id="{7E3E35EB-7668-4F19-A9AE-C756D759BF8D}"/>
              </a:ext>
            </a:extLst>
          </p:cNvPr>
          <p:cNvPicPr>
            <a:picLocks noChangeAspect="1"/>
          </p:cNvPicPr>
          <p:nvPr/>
        </p:nvPicPr>
        <p:blipFill>
          <a:blip r:embed="rId2"/>
          <a:stretch>
            <a:fillRect/>
          </a:stretch>
        </p:blipFill>
        <p:spPr>
          <a:xfrm>
            <a:off x="1706880" y="3945122"/>
            <a:ext cx="8778240" cy="1475312"/>
          </a:xfrm>
          <a:prstGeom prst="rect">
            <a:avLst/>
          </a:prstGeom>
        </p:spPr>
      </p:pic>
    </p:spTree>
    <p:extLst>
      <p:ext uri="{BB962C8B-B14F-4D97-AF65-F5344CB8AC3E}">
        <p14:creationId xmlns:p14="http://schemas.microsoft.com/office/powerpoint/2010/main" val="371405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Reactions of Alkynes</a:t>
            </a: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149899" y="1994589"/>
            <a:ext cx="12197002" cy="4351338"/>
          </a:xfrm>
        </p:spPr>
        <p:txBody>
          <a:bodyPr>
            <a:normAutofit/>
          </a:bodyPr>
          <a:lstStyle/>
          <a:p>
            <a:r>
              <a:rPr lang="en-US" sz="3200" dirty="0"/>
              <a:t>The addition of </a:t>
            </a:r>
            <a:r>
              <a:rPr lang="en-US" sz="3200" dirty="0">
                <a:solidFill>
                  <a:srgbClr val="FF0000"/>
                </a:solidFill>
              </a:rPr>
              <a:t>halogens</a:t>
            </a:r>
            <a:r>
              <a:rPr lang="en-US" sz="3200" dirty="0"/>
              <a:t> (</a:t>
            </a:r>
            <a:r>
              <a:rPr lang="en-US" sz="3200" dirty="0">
                <a:solidFill>
                  <a:srgbClr val="FF0000"/>
                </a:solidFill>
              </a:rPr>
              <a:t>chlorine</a:t>
            </a:r>
            <a:r>
              <a:rPr lang="en-US" sz="3200" dirty="0"/>
              <a:t> and </a:t>
            </a:r>
            <a:r>
              <a:rPr lang="en-US" sz="3200" dirty="0">
                <a:solidFill>
                  <a:srgbClr val="FF0000"/>
                </a:solidFill>
              </a:rPr>
              <a:t>bromine</a:t>
            </a:r>
            <a:r>
              <a:rPr lang="en-US" sz="3200" dirty="0"/>
              <a:t>) to alkynes is as follows :</a:t>
            </a:r>
          </a:p>
          <a:p>
            <a:endParaRPr lang="en-US" sz="3200" dirty="0"/>
          </a:p>
          <a:p>
            <a:pPr marL="0" indent="0">
              <a:buNone/>
            </a:pPr>
            <a:endParaRPr lang="en-US" sz="3200" dirty="0"/>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9923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b="1" dirty="0">
                <a:solidFill>
                  <a:schemeClr val="accent1">
                    <a:lumMod val="50000"/>
                  </a:schemeClr>
                </a:solidFill>
              </a:rPr>
              <a:t>Addition of Halogens to Alkynes</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Addition reactions of alkenes : addition of halogens">
            <a:extLst>
              <a:ext uri="{FF2B5EF4-FFF2-40B4-BE49-F238E27FC236}">
                <a16:creationId xmlns:a16="http://schemas.microsoft.com/office/drawing/2014/main" id="{190BFCA3-D750-4D8B-B658-07D97836913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AutoShape 2" descr="Addition reactions of alkenes : addition of halogens">
            <a:extLst>
              <a:ext uri="{FF2B5EF4-FFF2-40B4-BE49-F238E27FC236}">
                <a16:creationId xmlns:a16="http://schemas.microsoft.com/office/drawing/2014/main" id="{E5C79D21-84B0-4989-A886-FE49B657726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6" name="Picture 5">
            <a:extLst>
              <a:ext uri="{FF2B5EF4-FFF2-40B4-BE49-F238E27FC236}">
                <a16:creationId xmlns:a16="http://schemas.microsoft.com/office/drawing/2014/main" id="{4A1752F9-8B2B-4DFD-AFA4-7C79514FFC7B}"/>
              </a:ext>
            </a:extLst>
          </p:cNvPr>
          <p:cNvPicPr>
            <a:picLocks noChangeAspect="1"/>
          </p:cNvPicPr>
          <p:nvPr/>
        </p:nvPicPr>
        <p:blipFill>
          <a:blip r:embed="rId2"/>
          <a:stretch>
            <a:fillRect/>
          </a:stretch>
        </p:blipFill>
        <p:spPr>
          <a:xfrm>
            <a:off x="539260" y="3214367"/>
            <a:ext cx="11113480" cy="2236676"/>
          </a:xfrm>
          <a:prstGeom prst="rect">
            <a:avLst/>
          </a:prstGeom>
        </p:spPr>
      </p:pic>
    </p:spTree>
    <p:extLst>
      <p:ext uri="{BB962C8B-B14F-4D97-AF65-F5344CB8AC3E}">
        <p14:creationId xmlns:p14="http://schemas.microsoft.com/office/powerpoint/2010/main" val="2010660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p:txBody>
          <a:bodyPr/>
          <a:lstStyle/>
          <a:p>
            <a:r>
              <a:rPr lang="en-US" b="1" dirty="0">
                <a:solidFill>
                  <a:srgbClr val="FF0000"/>
                </a:solidFill>
              </a:rPr>
              <a:t>Naming Alkenes</a:t>
            </a:r>
            <a:br>
              <a:rPr lang="en-US" b="1" dirty="0">
                <a:solidFill>
                  <a:srgbClr val="FF0000"/>
                </a:solidFill>
              </a:rPr>
            </a:br>
            <a:endParaRPr lang="ar-IQ" b="1" dirty="0">
              <a:solidFill>
                <a:srgbClr val="FF0000"/>
              </a:solidFill>
            </a:endParaRP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711590" y="1253331"/>
            <a:ext cx="11480409" cy="1743087"/>
          </a:xfrm>
        </p:spPr>
        <p:txBody>
          <a:bodyPr>
            <a:normAutofit/>
          </a:bodyPr>
          <a:lstStyle/>
          <a:p>
            <a:pPr marL="0" indent="0">
              <a:buNone/>
            </a:pPr>
            <a:r>
              <a:rPr lang="en-US" sz="3200" dirty="0"/>
              <a:t>Alkenes are named using a series of rules similar to those for </a:t>
            </a:r>
            <a:r>
              <a:rPr lang="en-US" sz="3200" dirty="0">
                <a:solidFill>
                  <a:srgbClr val="FF0000"/>
                </a:solidFill>
              </a:rPr>
              <a:t>alkanes</a:t>
            </a:r>
            <a:r>
              <a:rPr lang="en-US" sz="3200" dirty="0"/>
              <a:t>, with the suffix -</a:t>
            </a:r>
            <a:r>
              <a:rPr lang="en-US" sz="3200" dirty="0" err="1">
                <a:solidFill>
                  <a:srgbClr val="FF0000"/>
                </a:solidFill>
              </a:rPr>
              <a:t>ene</a:t>
            </a:r>
            <a:r>
              <a:rPr lang="en-US" sz="3200" dirty="0"/>
              <a:t> used instead of -</a:t>
            </a:r>
            <a:r>
              <a:rPr lang="en-US" sz="3200" dirty="0" err="1">
                <a:solidFill>
                  <a:srgbClr val="FF0000"/>
                </a:solidFill>
              </a:rPr>
              <a:t>ane</a:t>
            </a:r>
            <a:r>
              <a:rPr lang="en-US" sz="3200" dirty="0"/>
              <a:t> to identify the functional group. There are three steps to this process.</a:t>
            </a:r>
            <a:endParaRPr lang="ar-IQ" sz="3200" dirty="0"/>
          </a:p>
        </p:txBody>
      </p:sp>
      <p:sp>
        <p:nvSpPr>
          <p:cNvPr id="9" name="Content Placeholder 2">
            <a:extLst>
              <a:ext uri="{FF2B5EF4-FFF2-40B4-BE49-F238E27FC236}">
                <a16:creationId xmlns:a16="http://schemas.microsoft.com/office/drawing/2014/main" id="{4B033C57-E002-4AF9-967C-A384328334E9}"/>
              </a:ext>
            </a:extLst>
          </p:cNvPr>
          <p:cNvSpPr txBox="1">
            <a:spLocks/>
          </p:cNvSpPr>
          <p:nvPr/>
        </p:nvSpPr>
        <p:spPr>
          <a:xfrm>
            <a:off x="570914" y="2622432"/>
            <a:ext cx="11480409" cy="17430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Name the parent hydrocarbon. Find the longest carbon chain containing the double bond, and name the compound accordingly, using the suffix -</a:t>
            </a:r>
            <a:r>
              <a:rPr lang="en-US" sz="3200" dirty="0" err="1"/>
              <a:t>ene</a:t>
            </a:r>
            <a:r>
              <a:rPr lang="en-US" sz="3200" dirty="0"/>
              <a:t>:</a:t>
            </a:r>
          </a:p>
        </p:txBody>
      </p:sp>
      <p:sp>
        <p:nvSpPr>
          <p:cNvPr id="10" name="Content Placeholder 2">
            <a:extLst>
              <a:ext uri="{FF2B5EF4-FFF2-40B4-BE49-F238E27FC236}">
                <a16:creationId xmlns:a16="http://schemas.microsoft.com/office/drawing/2014/main" id="{B7E3318C-A918-46F0-9658-E72D24379AB0}"/>
              </a:ext>
            </a:extLst>
          </p:cNvPr>
          <p:cNvSpPr txBox="1">
            <a:spLocks/>
          </p:cNvSpPr>
          <p:nvPr/>
        </p:nvSpPr>
        <p:spPr>
          <a:xfrm>
            <a:off x="570913" y="3991533"/>
            <a:ext cx="11480409" cy="17430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Number the carbon atoms in the chain. Begin at the end nearer the double bond </a:t>
            </a:r>
          </a:p>
        </p:txBody>
      </p:sp>
      <p:sp>
        <p:nvSpPr>
          <p:cNvPr id="11" name="Content Placeholder 2">
            <a:extLst>
              <a:ext uri="{FF2B5EF4-FFF2-40B4-BE49-F238E27FC236}">
                <a16:creationId xmlns:a16="http://schemas.microsoft.com/office/drawing/2014/main" id="{082F09AA-0790-4065-A65D-BA8B1562DD12}"/>
              </a:ext>
            </a:extLst>
          </p:cNvPr>
          <p:cNvSpPr txBox="1">
            <a:spLocks/>
          </p:cNvSpPr>
          <p:nvPr/>
        </p:nvSpPr>
        <p:spPr>
          <a:xfrm>
            <a:off x="500574" y="5114913"/>
            <a:ext cx="11621086" cy="17430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Write the full name. Number the substituents according to their positions in the chain, and list them alphabetically. Indicate the position of the double bond by giving the number of the first alkene carbon and placing that number directly before the parent name.</a:t>
            </a:r>
          </a:p>
        </p:txBody>
      </p:sp>
    </p:spTree>
    <p:extLst>
      <p:ext uri="{BB962C8B-B14F-4D97-AF65-F5344CB8AC3E}">
        <p14:creationId xmlns:p14="http://schemas.microsoft.com/office/powerpoint/2010/main" val="10829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The structures of 2-hexene, 2-methyl-3-hexene, 2-ethyl-1-pentene, and 2-methyl-1 3-butadiene. The carbon atoms are numbered in all structures.">
            <a:extLst>
              <a:ext uri="{FF2B5EF4-FFF2-40B4-BE49-F238E27FC236}">
                <a16:creationId xmlns:a16="http://schemas.microsoft.com/office/drawing/2014/main" id="{FE81CE29-30EC-423F-802E-04CA9393065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5" name="Picture 4">
            <a:extLst>
              <a:ext uri="{FF2B5EF4-FFF2-40B4-BE49-F238E27FC236}">
                <a16:creationId xmlns:a16="http://schemas.microsoft.com/office/drawing/2014/main" id="{120799BF-2401-4246-A689-FA844B5B290F}"/>
              </a:ext>
            </a:extLst>
          </p:cNvPr>
          <p:cNvPicPr>
            <a:picLocks noChangeAspect="1"/>
          </p:cNvPicPr>
          <p:nvPr/>
        </p:nvPicPr>
        <p:blipFill>
          <a:blip r:embed="rId2"/>
          <a:stretch>
            <a:fillRect/>
          </a:stretch>
        </p:blipFill>
        <p:spPr>
          <a:xfrm>
            <a:off x="381000" y="95250"/>
            <a:ext cx="5562600" cy="3486150"/>
          </a:xfrm>
          <a:prstGeom prst="rect">
            <a:avLst/>
          </a:prstGeom>
        </p:spPr>
      </p:pic>
      <p:pic>
        <p:nvPicPr>
          <p:cNvPr id="6" name="Picture 5">
            <a:extLst>
              <a:ext uri="{FF2B5EF4-FFF2-40B4-BE49-F238E27FC236}">
                <a16:creationId xmlns:a16="http://schemas.microsoft.com/office/drawing/2014/main" id="{02C7792B-9F58-44D2-9304-801D6FC519E0}"/>
              </a:ext>
            </a:extLst>
          </p:cNvPr>
          <p:cNvPicPr>
            <a:picLocks noChangeAspect="1"/>
          </p:cNvPicPr>
          <p:nvPr/>
        </p:nvPicPr>
        <p:blipFill>
          <a:blip r:embed="rId3"/>
          <a:stretch>
            <a:fillRect/>
          </a:stretch>
        </p:blipFill>
        <p:spPr>
          <a:xfrm>
            <a:off x="89095" y="4448175"/>
            <a:ext cx="7002194" cy="1800225"/>
          </a:xfrm>
          <a:prstGeom prst="rect">
            <a:avLst/>
          </a:prstGeom>
        </p:spPr>
      </p:pic>
      <p:sp>
        <p:nvSpPr>
          <p:cNvPr id="8" name="AutoShape 4" descr="Alkenes | bartleby">
            <a:extLst>
              <a:ext uri="{FF2B5EF4-FFF2-40B4-BE49-F238E27FC236}">
                <a16:creationId xmlns:a16="http://schemas.microsoft.com/office/drawing/2014/main" id="{6C789202-C3AA-4A6C-8710-CAA5FD0816F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9" name="Picture 8">
            <a:extLst>
              <a:ext uri="{FF2B5EF4-FFF2-40B4-BE49-F238E27FC236}">
                <a16:creationId xmlns:a16="http://schemas.microsoft.com/office/drawing/2014/main" id="{5B5CF6E0-E26F-4E91-A649-E92E447E97B0}"/>
              </a:ext>
            </a:extLst>
          </p:cNvPr>
          <p:cNvPicPr>
            <a:picLocks noChangeAspect="1"/>
          </p:cNvPicPr>
          <p:nvPr/>
        </p:nvPicPr>
        <p:blipFill>
          <a:blip r:embed="rId4"/>
          <a:stretch>
            <a:fillRect/>
          </a:stretch>
        </p:blipFill>
        <p:spPr>
          <a:xfrm>
            <a:off x="7429500" y="452511"/>
            <a:ext cx="4762500" cy="6257778"/>
          </a:xfrm>
          <a:prstGeom prst="rect">
            <a:avLst/>
          </a:prstGeom>
        </p:spPr>
      </p:pic>
    </p:spTree>
    <p:extLst>
      <p:ext uri="{BB962C8B-B14F-4D97-AF65-F5344CB8AC3E}">
        <p14:creationId xmlns:p14="http://schemas.microsoft.com/office/powerpoint/2010/main" val="378499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711591" y="537505"/>
            <a:ext cx="10515600" cy="1325563"/>
          </a:xfrm>
        </p:spPr>
        <p:txBody>
          <a:bodyPr>
            <a:normAutofit fontScale="90000"/>
          </a:bodyPr>
          <a:lstStyle/>
          <a:p>
            <a:r>
              <a:rPr lang="en-US" b="1" dirty="0">
                <a:solidFill>
                  <a:srgbClr val="FF0000"/>
                </a:solidFill>
              </a:rPr>
              <a:t>Isomerism in Alkenes</a:t>
            </a:r>
            <a:br>
              <a:rPr lang="en-US" b="1" dirty="0">
                <a:solidFill>
                  <a:srgbClr val="FF0000"/>
                </a:solidFill>
              </a:rPr>
            </a:br>
            <a:br>
              <a:rPr lang="en-US" b="1" dirty="0">
                <a:solidFill>
                  <a:srgbClr val="FF0000"/>
                </a:solidFill>
              </a:rPr>
            </a:br>
            <a:endParaRPr lang="ar-IQ" b="1" dirty="0">
              <a:solidFill>
                <a:srgbClr val="FF0000"/>
              </a:solidFill>
            </a:endParaRP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711591" y="1253331"/>
            <a:ext cx="10515600" cy="4351338"/>
          </a:xfrm>
        </p:spPr>
        <p:txBody>
          <a:bodyPr>
            <a:normAutofit/>
          </a:bodyPr>
          <a:lstStyle/>
          <a:p>
            <a:pPr marL="0" indent="0">
              <a:buNone/>
            </a:pPr>
            <a:r>
              <a:rPr lang="en-US" sz="3200" dirty="0">
                <a:solidFill>
                  <a:srgbClr val="FF0000"/>
                </a:solidFill>
              </a:rPr>
              <a:t>Ethene</a:t>
            </a:r>
            <a:r>
              <a:rPr lang="en-US" sz="3200" dirty="0"/>
              <a:t> and </a:t>
            </a:r>
            <a:r>
              <a:rPr lang="en-US" sz="3200" dirty="0">
                <a:solidFill>
                  <a:srgbClr val="FF0000"/>
                </a:solidFill>
              </a:rPr>
              <a:t>propene</a:t>
            </a:r>
            <a:r>
              <a:rPr lang="en-US" sz="3200" dirty="0"/>
              <a:t> have only one structure. Alkenes higher than propene have different structures.</a:t>
            </a:r>
            <a:endParaRPr lang="ar-IQ" sz="3200" dirty="0"/>
          </a:p>
        </p:txBody>
      </p:sp>
      <p:pic>
        <p:nvPicPr>
          <p:cNvPr id="5" name="Picture 4">
            <a:extLst>
              <a:ext uri="{FF2B5EF4-FFF2-40B4-BE49-F238E27FC236}">
                <a16:creationId xmlns:a16="http://schemas.microsoft.com/office/drawing/2014/main" id="{E0E1459B-71DB-4FBC-BAC2-7FA81488390B}"/>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10846" t="71206" b="4011"/>
          <a:stretch/>
        </p:blipFill>
        <p:spPr>
          <a:xfrm>
            <a:off x="484163" y="2431856"/>
            <a:ext cx="10869637" cy="1472601"/>
          </a:xfrm>
          <a:prstGeom prst="rect">
            <a:avLst/>
          </a:prstGeom>
        </p:spPr>
      </p:pic>
      <p:pic>
        <p:nvPicPr>
          <p:cNvPr id="6" name="Picture 5">
            <a:extLst>
              <a:ext uri="{FF2B5EF4-FFF2-40B4-BE49-F238E27FC236}">
                <a16:creationId xmlns:a16="http://schemas.microsoft.com/office/drawing/2014/main" id="{90F6080E-172B-4C49-AF4F-E89A4C9A59E9}"/>
              </a:ext>
            </a:extLst>
          </p:cNvPr>
          <p:cNvPicPr>
            <a:picLocks noChangeAspect="1"/>
          </p:cNvPicPr>
          <p:nvPr/>
        </p:nvPicPr>
        <p:blipFill>
          <a:blip r:embed="rId4"/>
          <a:stretch>
            <a:fillRect/>
          </a:stretch>
        </p:blipFill>
        <p:spPr>
          <a:xfrm>
            <a:off x="2199206" y="4127320"/>
            <a:ext cx="2940498" cy="1911324"/>
          </a:xfrm>
          <a:prstGeom prst="rect">
            <a:avLst/>
          </a:prstGeom>
        </p:spPr>
      </p:pic>
      <p:pic>
        <p:nvPicPr>
          <p:cNvPr id="7" name="Picture 6">
            <a:extLst>
              <a:ext uri="{FF2B5EF4-FFF2-40B4-BE49-F238E27FC236}">
                <a16:creationId xmlns:a16="http://schemas.microsoft.com/office/drawing/2014/main" id="{E7053F82-D23A-4A88-B973-6FA9AD69EA25}"/>
              </a:ext>
            </a:extLst>
          </p:cNvPr>
          <p:cNvPicPr>
            <a:picLocks noChangeAspect="1"/>
          </p:cNvPicPr>
          <p:nvPr/>
        </p:nvPicPr>
        <p:blipFill>
          <a:blip r:embed="rId5"/>
          <a:stretch>
            <a:fillRect/>
          </a:stretch>
        </p:blipFill>
        <p:spPr>
          <a:xfrm>
            <a:off x="7052298" y="4033118"/>
            <a:ext cx="3085424" cy="2005526"/>
          </a:xfrm>
          <a:prstGeom prst="rect">
            <a:avLst/>
          </a:prstGeom>
        </p:spPr>
      </p:pic>
      <p:cxnSp>
        <p:nvCxnSpPr>
          <p:cNvPr id="9" name="Straight Arrow Connector 8">
            <a:extLst>
              <a:ext uri="{FF2B5EF4-FFF2-40B4-BE49-F238E27FC236}">
                <a16:creationId xmlns:a16="http://schemas.microsoft.com/office/drawing/2014/main" id="{D7AEBD81-206B-4A4E-AE54-06CF900E7A3A}"/>
              </a:ext>
            </a:extLst>
          </p:cNvPr>
          <p:cNvCxnSpPr>
            <a:endCxn id="6" idx="3"/>
          </p:cNvCxnSpPr>
          <p:nvPr/>
        </p:nvCxnSpPr>
        <p:spPr>
          <a:xfrm flipH="1">
            <a:off x="5139704" y="3904457"/>
            <a:ext cx="656185" cy="1178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E7F9152-A949-43B5-900E-0D2ABC20C2C2}"/>
              </a:ext>
            </a:extLst>
          </p:cNvPr>
          <p:cNvCxnSpPr>
            <a:stCxn id="5" idx="2"/>
            <a:endCxn id="7" idx="1"/>
          </p:cNvCxnSpPr>
          <p:nvPr/>
        </p:nvCxnSpPr>
        <p:spPr>
          <a:xfrm>
            <a:off x="5918982" y="3904457"/>
            <a:ext cx="1133316" cy="1131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r>
              <a:rPr lang="en-US" sz="2800" b="1" dirty="0">
                <a:solidFill>
                  <a:srgbClr val="FF0000"/>
                </a:solidFill>
              </a:rPr>
              <a:t>cis-isomer</a:t>
            </a: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r>
              <a:rPr lang="en-US" sz="2800" b="1" dirty="0">
                <a:solidFill>
                  <a:srgbClr val="FF0000"/>
                </a:solidFill>
              </a:rPr>
              <a:t>trans-isomer</a:t>
            </a:r>
          </a:p>
          <a:p>
            <a:endParaRPr lang="en-US" sz="2800" b="1" dirty="0">
              <a:solidFill>
                <a:srgbClr val="FF0000"/>
              </a:solidFill>
            </a:endParaRPr>
          </a:p>
          <a:p>
            <a:endParaRPr lang="en-US" dirty="0"/>
          </a:p>
        </p:txBody>
      </p:sp>
    </p:spTree>
    <p:extLst>
      <p:ext uri="{BB962C8B-B14F-4D97-AF65-F5344CB8AC3E}">
        <p14:creationId xmlns:p14="http://schemas.microsoft.com/office/powerpoint/2010/main" val="738120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Preparation of Alkenes</a:t>
            </a:r>
            <a:endParaRPr lang="ar-IQ" b="1" dirty="0">
              <a:solidFill>
                <a:srgbClr val="FF0000"/>
              </a:solidFill>
            </a:endParaRP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252906" y="1641192"/>
            <a:ext cx="12197002" cy="4351338"/>
          </a:xfrm>
        </p:spPr>
        <p:txBody>
          <a:bodyPr>
            <a:normAutofit/>
          </a:bodyPr>
          <a:lstStyle/>
          <a:p>
            <a:pPr marL="0" indent="0">
              <a:buNone/>
            </a:pPr>
            <a:r>
              <a:rPr lang="en-US" sz="3200" dirty="0"/>
              <a:t>Alkynes can undergo reductive hydrogenation reactions similar to alkenes. With the presence of two pi bonds within alkynes, the reduction reactions can be partial to form an alkene or </a:t>
            </a:r>
            <a:r>
              <a:rPr lang="en-US" sz="3200" dirty="0" err="1"/>
              <a:t>coplete</a:t>
            </a:r>
            <a:r>
              <a:rPr lang="en-US" sz="3200" dirty="0"/>
              <a:t> to form an alkane.</a:t>
            </a:r>
            <a:endParaRPr lang="ar-IQ" sz="3200" dirty="0"/>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6936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dirty="0">
                <a:solidFill>
                  <a:srgbClr val="FF0000"/>
                </a:solidFill>
              </a:rPr>
              <a:t>Preparation of Alkenes by Partial Reduction</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15" name="Picture 14">
            <a:extLst>
              <a:ext uri="{FF2B5EF4-FFF2-40B4-BE49-F238E27FC236}">
                <a16:creationId xmlns:a16="http://schemas.microsoft.com/office/drawing/2014/main" id="{AC08F027-D9A9-4BEF-8ECA-7EE162B23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4575" y="2990850"/>
            <a:ext cx="7258050" cy="3867150"/>
          </a:xfrm>
          <a:prstGeom prst="rect">
            <a:avLst/>
          </a:prstGeom>
        </p:spPr>
      </p:pic>
    </p:spTree>
    <p:extLst>
      <p:ext uri="{BB962C8B-B14F-4D97-AF65-F5344CB8AC3E}">
        <p14:creationId xmlns:p14="http://schemas.microsoft.com/office/powerpoint/2010/main" val="232303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Preparation of Alkenes</a:t>
            </a:r>
            <a:endParaRPr lang="ar-IQ" b="1" dirty="0">
              <a:solidFill>
                <a:srgbClr val="FF0000"/>
              </a:solidFill>
            </a:endParaRP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252906" y="1641192"/>
            <a:ext cx="12197002" cy="4351338"/>
          </a:xfrm>
        </p:spPr>
        <p:txBody>
          <a:bodyPr>
            <a:normAutofit/>
          </a:bodyPr>
          <a:lstStyle/>
          <a:p>
            <a:pPr marL="0" indent="0">
              <a:buNone/>
            </a:pPr>
            <a:r>
              <a:rPr lang="en-US" sz="3200" dirty="0"/>
              <a:t>Haloalkanes, also known as alkyl halides, on </a:t>
            </a:r>
            <a:r>
              <a:rPr lang="en-US" sz="3200" dirty="0">
                <a:solidFill>
                  <a:srgbClr val="FF0000"/>
                </a:solidFill>
              </a:rPr>
              <a:t>heating</a:t>
            </a:r>
            <a:r>
              <a:rPr lang="en-US" sz="3200" dirty="0"/>
              <a:t> with a strong base such as alcoholic solution of </a:t>
            </a:r>
            <a:r>
              <a:rPr lang="en-US" sz="3200" dirty="0">
                <a:solidFill>
                  <a:srgbClr val="FF0000"/>
                </a:solidFill>
              </a:rPr>
              <a:t>potassium hydroxide </a:t>
            </a:r>
            <a:r>
              <a:rPr lang="en-US" sz="3200" dirty="0"/>
              <a:t>eliminate one molecule of </a:t>
            </a:r>
            <a:r>
              <a:rPr lang="en-US" sz="3200" dirty="0">
                <a:solidFill>
                  <a:srgbClr val="FF0000"/>
                </a:solidFill>
              </a:rPr>
              <a:t>halogen acid </a:t>
            </a:r>
            <a:r>
              <a:rPr lang="en-US" sz="3200" dirty="0"/>
              <a:t>(HCl, HBr or HI) to form alkenes. This reaction is known as </a:t>
            </a:r>
            <a:r>
              <a:rPr lang="en-US" sz="3200" dirty="0">
                <a:solidFill>
                  <a:srgbClr val="FF0000"/>
                </a:solidFill>
              </a:rPr>
              <a:t>dehydrohalogenation</a:t>
            </a:r>
            <a:r>
              <a:rPr lang="en-US" sz="3200" dirty="0"/>
              <a:t>.</a:t>
            </a:r>
            <a:endParaRPr lang="ar-IQ" sz="3200" dirty="0"/>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6936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dirty="0">
                <a:solidFill>
                  <a:srgbClr val="FF0000"/>
                </a:solidFill>
              </a:rPr>
              <a:t>Preparation of Alkenes from Alkyl Halides</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5" name="Picture 4">
            <a:extLst>
              <a:ext uri="{FF2B5EF4-FFF2-40B4-BE49-F238E27FC236}">
                <a16:creationId xmlns:a16="http://schemas.microsoft.com/office/drawing/2014/main" id="{4E631F77-295F-4533-80A7-FD232F0547D3}"/>
              </a:ext>
            </a:extLst>
          </p:cNvPr>
          <p:cNvPicPr>
            <a:picLocks noChangeAspect="1"/>
          </p:cNvPicPr>
          <p:nvPr/>
        </p:nvPicPr>
        <p:blipFill>
          <a:blip r:embed="rId2"/>
          <a:stretch>
            <a:fillRect/>
          </a:stretch>
        </p:blipFill>
        <p:spPr>
          <a:xfrm>
            <a:off x="2218710" y="3668238"/>
            <a:ext cx="8059380" cy="2370406"/>
          </a:xfrm>
          <a:prstGeom prst="rect">
            <a:avLst/>
          </a:prstGeom>
        </p:spPr>
      </p:pic>
    </p:spTree>
    <p:extLst>
      <p:ext uri="{BB962C8B-B14F-4D97-AF65-F5344CB8AC3E}">
        <p14:creationId xmlns:p14="http://schemas.microsoft.com/office/powerpoint/2010/main" val="2008058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Preparation of Alkenes</a:t>
            </a:r>
            <a:endParaRPr lang="ar-IQ" b="1" dirty="0">
              <a:solidFill>
                <a:srgbClr val="FF0000"/>
              </a:solidFill>
            </a:endParaRP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252906" y="1641192"/>
            <a:ext cx="12197002" cy="4351338"/>
          </a:xfrm>
        </p:spPr>
        <p:txBody>
          <a:bodyPr>
            <a:normAutofit/>
          </a:bodyPr>
          <a:lstStyle/>
          <a:p>
            <a:pPr marL="0" indent="0">
              <a:buNone/>
            </a:pPr>
            <a:r>
              <a:rPr lang="en-US" sz="3200" dirty="0"/>
              <a:t>Alcohols containing a β-hydrogen on heating with concentrated </a:t>
            </a:r>
            <a:r>
              <a:rPr lang="en-US" sz="3200" dirty="0" err="1"/>
              <a:t>sulphuric</a:t>
            </a:r>
            <a:r>
              <a:rPr lang="en-US" sz="3200" dirty="0"/>
              <a:t> acid (H2SO4) lose a molecule of water to form alkenes. Due to the elimination of water and use of acid, this reaction is known as acidic dehydration of alcohols. </a:t>
            </a:r>
            <a:endParaRPr lang="ar-IQ" sz="3200" dirty="0"/>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6936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dirty="0">
                <a:solidFill>
                  <a:srgbClr val="FF0000"/>
                </a:solidFill>
              </a:rPr>
              <a:t>Preparation of Alkenes from Alcohols</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6" name="Picture 5">
            <a:extLst>
              <a:ext uri="{FF2B5EF4-FFF2-40B4-BE49-F238E27FC236}">
                <a16:creationId xmlns:a16="http://schemas.microsoft.com/office/drawing/2014/main" id="{CBB0EA8B-432E-4E6A-86C0-E9ACCAE3D95E}"/>
              </a:ext>
            </a:extLst>
          </p:cNvPr>
          <p:cNvPicPr>
            <a:picLocks noChangeAspect="1"/>
          </p:cNvPicPr>
          <p:nvPr/>
        </p:nvPicPr>
        <p:blipFill>
          <a:blip r:embed="rId2"/>
          <a:stretch>
            <a:fillRect/>
          </a:stretch>
        </p:blipFill>
        <p:spPr>
          <a:xfrm>
            <a:off x="1201617" y="3867727"/>
            <a:ext cx="10093566" cy="1441938"/>
          </a:xfrm>
          <a:prstGeom prst="rect">
            <a:avLst/>
          </a:prstGeom>
        </p:spPr>
      </p:pic>
    </p:spTree>
    <p:extLst>
      <p:ext uri="{BB962C8B-B14F-4D97-AF65-F5344CB8AC3E}">
        <p14:creationId xmlns:p14="http://schemas.microsoft.com/office/powerpoint/2010/main" val="1545836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Physical Properties of Alkenes</a:t>
            </a: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149899" y="2197173"/>
            <a:ext cx="12197002" cy="4351338"/>
          </a:xfrm>
        </p:spPr>
        <p:txBody>
          <a:bodyPr>
            <a:normAutofit/>
          </a:bodyPr>
          <a:lstStyle/>
          <a:p>
            <a:r>
              <a:rPr lang="en-US" sz="3200" dirty="0"/>
              <a:t>The boiling point </a:t>
            </a:r>
            <a:r>
              <a:rPr lang="en-US" sz="3200" dirty="0">
                <a:solidFill>
                  <a:srgbClr val="FF0000"/>
                </a:solidFill>
              </a:rPr>
              <a:t>increases</a:t>
            </a:r>
            <a:r>
              <a:rPr lang="en-US" sz="3200" dirty="0"/>
              <a:t> as the </a:t>
            </a:r>
            <a:r>
              <a:rPr lang="en-US" sz="3200" dirty="0">
                <a:solidFill>
                  <a:srgbClr val="FF0000"/>
                </a:solidFill>
              </a:rPr>
              <a:t>size</a:t>
            </a:r>
            <a:r>
              <a:rPr lang="en-US" sz="3200" dirty="0"/>
              <a:t> increases.</a:t>
            </a:r>
          </a:p>
          <a:p>
            <a:r>
              <a:rPr lang="en-US" sz="3200" dirty="0"/>
              <a:t> the boiling point </a:t>
            </a:r>
            <a:r>
              <a:rPr lang="en-US" sz="3200" dirty="0">
                <a:solidFill>
                  <a:srgbClr val="FF0000"/>
                </a:solidFill>
              </a:rPr>
              <a:t>decreases</a:t>
            </a:r>
            <a:r>
              <a:rPr lang="en-US" sz="3200" dirty="0"/>
              <a:t> with increase in </a:t>
            </a:r>
            <a:r>
              <a:rPr lang="en-US" sz="3200" dirty="0">
                <a:solidFill>
                  <a:srgbClr val="FF0000"/>
                </a:solidFill>
              </a:rPr>
              <a:t>branch</a:t>
            </a:r>
            <a:r>
              <a:rPr lang="en-US" sz="3200" dirty="0"/>
              <a:t>.</a:t>
            </a:r>
          </a:p>
          <a:p>
            <a:r>
              <a:rPr lang="en-US" sz="3200" dirty="0"/>
              <a:t>cis-alkenes have </a:t>
            </a:r>
            <a:r>
              <a:rPr lang="en-US" sz="3200" dirty="0">
                <a:solidFill>
                  <a:srgbClr val="FF0000"/>
                </a:solidFill>
              </a:rPr>
              <a:t>higher</a:t>
            </a:r>
            <a:r>
              <a:rPr lang="en-US" sz="3200" dirty="0"/>
              <a:t> boiling points than the corresponding </a:t>
            </a:r>
            <a:r>
              <a:rPr lang="en-US" sz="3200" dirty="0">
                <a:solidFill>
                  <a:srgbClr val="FF0000"/>
                </a:solidFill>
              </a:rPr>
              <a:t>trans-isomers</a:t>
            </a:r>
          </a:p>
          <a:p>
            <a:r>
              <a:rPr lang="en-US" sz="3200" dirty="0">
                <a:solidFill>
                  <a:srgbClr val="FF0000"/>
                </a:solidFill>
              </a:rPr>
              <a:t>Solubility of Alkenes</a:t>
            </a:r>
          </a:p>
          <a:p>
            <a:pPr marL="0" indent="0">
              <a:buNone/>
            </a:pPr>
            <a:r>
              <a:rPr lang="en-US" sz="3200" dirty="0"/>
              <a:t>Alkenes being either </a:t>
            </a:r>
            <a:r>
              <a:rPr lang="en-US" sz="3200" dirty="0">
                <a:solidFill>
                  <a:srgbClr val="FF0000"/>
                </a:solidFill>
              </a:rPr>
              <a:t>non-polar</a:t>
            </a:r>
            <a:r>
              <a:rPr lang="en-US" sz="3200" dirty="0"/>
              <a:t> or weakly polar molecules are </a:t>
            </a:r>
            <a:r>
              <a:rPr lang="en-US" sz="3200" dirty="0">
                <a:solidFill>
                  <a:srgbClr val="FF0000"/>
                </a:solidFill>
              </a:rPr>
              <a:t>insoluble</a:t>
            </a:r>
            <a:r>
              <a:rPr lang="en-US" sz="3200" dirty="0"/>
              <a:t> in </a:t>
            </a:r>
            <a:r>
              <a:rPr lang="en-US" sz="3200" dirty="0">
                <a:solidFill>
                  <a:srgbClr val="FF0000"/>
                </a:solidFill>
              </a:rPr>
              <a:t>water</a:t>
            </a:r>
            <a:r>
              <a:rPr lang="en-US" sz="3200" dirty="0"/>
              <a:t> and other polar solvents but are fairly soluble in </a:t>
            </a:r>
            <a:r>
              <a:rPr lang="en-US" sz="3200" dirty="0">
                <a:solidFill>
                  <a:srgbClr val="FF0000"/>
                </a:solidFill>
              </a:rPr>
              <a:t>non-polar</a:t>
            </a:r>
            <a:r>
              <a:rPr lang="en-US" sz="3200" dirty="0"/>
              <a:t> solvents such as </a:t>
            </a:r>
            <a:r>
              <a:rPr lang="en-US" sz="3200" dirty="0">
                <a:solidFill>
                  <a:srgbClr val="FF0000"/>
                </a:solidFill>
              </a:rPr>
              <a:t>benzene</a:t>
            </a:r>
            <a:r>
              <a:rPr lang="en-US" sz="3200" dirty="0"/>
              <a:t>, </a:t>
            </a:r>
            <a:r>
              <a:rPr lang="en-US" sz="3200" dirty="0">
                <a:solidFill>
                  <a:srgbClr val="FF0000"/>
                </a:solidFill>
              </a:rPr>
              <a:t>CCl4</a:t>
            </a:r>
            <a:r>
              <a:rPr lang="en-US" sz="3200" dirty="0"/>
              <a:t>, </a:t>
            </a:r>
            <a:r>
              <a:rPr lang="en-US" sz="3200" dirty="0">
                <a:solidFill>
                  <a:srgbClr val="FF0000"/>
                </a:solidFill>
              </a:rPr>
              <a:t>petroleum</a:t>
            </a:r>
            <a:r>
              <a:rPr lang="en-US" sz="3200" dirty="0"/>
              <a:t> </a:t>
            </a:r>
            <a:r>
              <a:rPr lang="en-US" sz="3200" dirty="0">
                <a:solidFill>
                  <a:srgbClr val="FF0000"/>
                </a:solidFill>
              </a:rPr>
              <a:t>ether</a:t>
            </a:r>
            <a:r>
              <a:rPr lang="en-US" sz="3200" dirty="0"/>
              <a:t>.</a:t>
            </a:r>
            <a:endParaRPr lang="ar-IQ" sz="3200" dirty="0"/>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9923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dirty="0">
                <a:solidFill>
                  <a:srgbClr val="FF0000"/>
                </a:solidFill>
              </a:rPr>
              <a:t>Boiling Points of Alkenes</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Tree>
    <p:extLst>
      <p:ext uri="{BB962C8B-B14F-4D97-AF65-F5344CB8AC3E}">
        <p14:creationId xmlns:p14="http://schemas.microsoft.com/office/powerpoint/2010/main" val="2178399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E6-B878-4F58-BDD2-C101F51895CE}"/>
              </a:ext>
            </a:extLst>
          </p:cNvPr>
          <p:cNvSpPr>
            <a:spLocks noGrp="1"/>
          </p:cNvSpPr>
          <p:nvPr>
            <p:ph type="title"/>
          </p:nvPr>
        </p:nvSpPr>
        <p:spPr>
          <a:xfrm>
            <a:off x="505811" y="34795"/>
            <a:ext cx="10515600" cy="1325563"/>
          </a:xfrm>
        </p:spPr>
        <p:txBody>
          <a:bodyPr>
            <a:normAutofit/>
          </a:bodyPr>
          <a:lstStyle/>
          <a:p>
            <a:r>
              <a:rPr lang="en-US" b="1" dirty="0">
                <a:solidFill>
                  <a:srgbClr val="FF0000"/>
                </a:solidFill>
              </a:rPr>
              <a:t>Reactions of Alkenes</a:t>
            </a:r>
          </a:p>
        </p:txBody>
      </p:sp>
      <p:sp>
        <p:nvSpPr>
          <p:cNvPr id="3" name="Content Placeholder 2">
            <a:extLst>
              <a:ext uri="{FF2B5EF4-FFF2-40B4-BE49-F238E27FC236}">
                <a16:creationId xmlns:a16="http://schemas.microsoft.com/office/drawing/2014/main" id="{A23C8409-831F-4CAD-A5EF-5E5ED9D40061}"/>
              </a:ext>
            </a:extLst>
          </p:cNvPr>
          <p:cNvSpPr>
            <a:spLocks noGrp="1"/>
          </p:cNvSpPr>
          <p:nvPr>
            <p:ph idx="1"/>
          </p:nvPr>
        </p:nvSpPr>
        <p:spPr>
          <a:xfrm>
            <a:off x="149899" y="2197173"/>
            <a:ext cx="12197002" cy="4351338"/>
          </a:xfrm>
        </p:spPr>
        <p:txBody>
          <a:bodyPr>
            <a:normAutofit/>
          </a:bodyPr>
          <a:lstStyle/>
          <a:p>
            <a:r>
              <a:rPr lang="en-US" sz="3200" dirty="0"/>
              <a:t>When halogens such as </a:t>
            </a:r>
            <a:r>
              <a:rPr lang="en-US" sz="3200" dirty="0">
                <a:solidFill>
                  <a:srgbClr val="FF0000"/>
                </a:solidFill>
              </a:rPr>
              <a:t>bromine</a:t>
            </a:r>
            <a:r>
              <a:rPr lang="en-US" sz="3200" dirty="0"/>
              <a:t>, </a:t>
            </a:r>
            <a:r>
              <a:rPr lang="en-US" sz="3200" dirty="0">
                <a:solidFill>
                  <a:srgbClr val="FF0000"/>
                </a:solidFill>
              </a:rPr>
              <a:t>chlorine</a:t>
            </a:r>
            <a:r>
              <a:rPr lang="en-US" sz="3200" dirty="0"/>
              <a:t> are added to alkenes, vicinal </a:t>
            </a:r>
            <a:r>
              <a:rPr lang="en-US" sz="3200" dirty="0">
                <a:solidFill>
                  <a:srgbClr val="FF0000"/>
                </a:solidFill>
              </a:rPr>
              <a:t>dihalides</a:t>
            </a:r>
            <a:r>
              <a:rPr lang="en-US" sz="3200" dirty="0"/>
              <a:t> are formed.</a:t>
            </a:r>
          </a:p>
          <a:p>
            <a:r>
              <a:rPr lang="en-US" sz="3200" dirty="0"/>
              <a:t> </a:t>
            </a:r>
            <a:r>
              <a:rPr lang="en-US" sz="3200" dirty="0">
                <a:solidFill>
                  <a:srgbClr val="FF0000"/>
                </a:solidFill>
              </a:rPr>
              <a:t>Iodine</a:t>
            </a:r>
            <a:r>
              <a:rPr lang="en-US" sz="3200" dirty="0"/>
              <a:t> does not show addition reaction under normal conditions</a:t>
            </a:r>
            <a:endParaRPr lang="ar-IQ" sz="3200" dirty="0"/>
          </a:p>
        </p:txBody>
      </p:sp>
      <p:sp>
        <p:nvSpPr>
          <p:cNvPr id="12" name="Rectangle 11">
            <a:extLst>
              <a:ext uri="{FF2B5EF4-FFF2-40B4-BE49-F238E27FC236}">
                <a16:creationId xmlns:a16="http://schemas.microsoft.com/office/drawing/2014/main" id="{5DCD0332-0BAA-45CC-AB93-E939A92249C4}"/>
              </a:ext>
            </a:extLst>
          </p:cNvPr>
          <p:cNvSpPr/>
          <p:nvPr/>
        </p:nvSpPr>
        <p:spPr>
          <a:xfrm>
            <a:off x="2636439" y="6038644"/>
            <a:ext cx="6096000" cy="800219"/>
          </a:xfrm>
          <a:prstGeom prst="rect">
            <a:avLst/>
          </a:prstGeom>
        </p:spPr>
        <p:txBody>
          <a:bodyPr>
            <a:spAutoFit/>
          </a:bodyPr>
          <a:lstStyle/>
          <a:p>
            <a:endParaRPr lang="en-US" sz="2800" b="1" dirty="0">
              <a:solidFill>
                <a:srgbClr val="FF0000"/>
              </a:solidFill>
            </a:endParaRPr>
          </a:p>
          <a:p>
            <a:endParaRPr lang="en-US" dirty="0"/>
          </a:p>
        </p:txBody>
      </p:sp>
      <p:sp>
        <p:nvSpPr>
          <p:cNvPr id="13" name="Rectangle 12">
            <a:extLst>
              <a:ext uri="{FF2B5EF4-FFF2-40B4-BE49-F238E27FC236}">
                <a16:creationId xmlns:a16="http://schemas.microsoft.com/office/drawing/2014/main" id="{2A23E52F-B8EE-4389-9794-F9A6F300A7C8}"/>
              </a:ext>
            </a:extLst>
          </p:cNvPr>
          <p:cNvSpPr/>
          <p:nvPr/>
        </p:nvSpPr>
        <p:spPr>
          <a:xfrm>
            <a:off x="7757079" y="6054665"/>
            <a:ext cx="6096000" cy="1231106"/>
          </a:xfrm>
          <a:prstGeom prst="rect">
            <a:avLst/>
          </a:prstGeom>
        </p:spPr>
        <p:txBody>
          <a:bodyPr>
            <a:spAutoFit/>
          </a:bodyPr>
          <a:lstStyle/>
          <a:p>
            <a:endParaRPr lang="en-US" sz="2800" b="1" dirty="0">
              <a:solidFill>
                <a:srgbClr val="FF0000"/>
              </a:solidFill>
            </a:endParaRPr>
          </a:p>
          <a:p>
            <a:endParaRPr lang="en-US" sz="2800" b="1" dirty="0">
              <a:solidFill>
                <a:srgbClr val="FF0000"/>
              </a:solidFill>
            </a:endParaRPr>
          </a:p>
          <a:p>
            <a:endParaRPr lang="en-US" dirty="0"/>
          </a:p>
        </p:txBody>
      </p:sp>
      <p:sp>
        <p:nvSpPr>
          <p:cNvPr id="14" name="Title 1">
            <a:extLst>
              <a:ext uri="{FF2B5EF4-FFF2-40B4-BE49-F238E27FC236}">
                <a16:creationId xmlns:a16="http://schemas.microsoft.com/office/drawing/2014/main" id="{5D701949-3A2D-4A7F-95BA-D88E7EF302A1}"/>
              </a:ext>
            </a:extLst>
          </p:cNvPr>
          <p:cNvSpPr txBox="1">
            <a:spLocks/>
          </p:cNvSpPr>
          <p:nvPr/>
        </p:nvSpPr>
        <p:spPr>
          <a:xfrm>
            <a:off x="0" y="9923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b="1" dirty="0">
                <a:solidFill>
                  <a:schemeClr val="accent1">
                    <a:lumMod val="50000"/>
                  </a:schemeClr>
                </a:solidFill>
              </a:rPr>
              <a:t>Addition of Halogens to Alkenes</a:t>
            </a:r>
          </a:p>
        </p:txBody>
      </p:sp>
      <p:sp>
        <p:nvSpPr>
          <p:cNvPr id="4" name="AutoShape 2">
            <a:extLst>
              <a:ext uri="{FF2B5EF4-FFF2-40B4-BE49-F238E27FC236}">
                <a16:creationId xmlns:a16="http://schemas.microsoft.com/office/drawing/2014/main" id="{2963262F-1BEB-4852-A80F-4E57B85D15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Addition reactions of alkenes : addition of halogens">
            <a:extLst>
              <a:ext uri="{FF2B5EF4-FFF2-40B4-BE49-F238E27FC236}">
                <a16:creationId xmlns:a16="http://schemas.microsoft.com/office/drawing/2014/main" id="{190BFCA3-D750-4D8B-B658-07D97836913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6" name="Picture 5">
            <a:extLst>
              <a:ext uri="{FF2B5EF4-FFF2-40B4-BE49-F238E27FC236}">
                <a16:creationId xmlns:a16="http://schemas.microsoft.com/office/drawing/2014/main" id="{255E6B93-051D-478F-BF36-EB2A8320A6CF}"/>
              </a:ext>
            </a:extLst>
          </p:cNvPr>
          <p:cNvPicPr>
            <a:picLocks noChangeAspect="1"/>
          </p:cNvPicPr>
          <p:nvPr/>
        </p:nvPicPr>
        <p:blipFill>
          <a:blip r:embed="rId2"/>
          <a:stretch>
            <a:fillRect/>
          </a:stretch>
        </p:blipFill>
        <p:spPr>
          <a:xfrm>
            <a:off x="1285956" y="4082188"/>
            <a:ext cx="8955310" cy="1666104"/>
          </a:xfrm>
          <a:prstGeom prst="rect">
            <a:avLst/>
          </a:prstGeom>
        </p:spPr>
      </p:pic>
    </p:spTree>
    <p:extLst>
      <p:ext uri="{BB962C8B-B14F-4D97-AF65-F5344CB8AC3E}">
        <p14:creationId xmlns:p14="http://schemas.microsoft.com/office/powerpoint/2010/main" val="516776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1937</TotalTime>
  <Words>743</Words>
  <Application>Microsoft Office PowerPoint</Application>
  <PresentationFormat>Widescreen</PresentationFormat>
  <Paragraphs>63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Alkenes </vt:lpstr>
      <vt:lpstr>Naming Alkenes </vt:lpstr>
      <vt:lpstr>PowerPoint Presentation</vt:lpstr>
      <vt:lpstr>Isomerism in Alkenes  </vt:lpstr>
      <vt:lpstr>Preparation of Alkenes</vt:lpstr>
      <vt:lpstr>Preparation of Alkenes</vt:lpstr>
      <vt:lpstr>Preparation of Alkenes</vt:lpstr>
      <vt:lpstr>Physical Properties of Alkenes</vt:lpstr>
      <vt:lpstr>Reactions of Alkenes</vt:lpstr>
      <vt:lpstr>Reactions of Alkenes</vt:lpstr>
      <vt:lpstr>Reactions of Alkenes</vt:lpstr>
      <vt:lpstr>Reactions of Alkenes</vt:lpstr>
      <vt:lpstr>Alkyne</vt:lpstr>
      <vt:lpstr>Preparation of Alkynes</vt:lpstr>
      <vt:lpstr>Reactions of Alkynes</vt:lpstr>
      <vt:lpstr>Reactions of Alkynes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Alkenes</dc:title>
  <dc:creator>zain</dc:creator>
  <cp:lastModifiedBy>zain</cp:lastModifiedBy>
  <cp:revision>14</cp:revision>
  <dcterms:created xsi:type="dcterms:W3CDTF">2023-12-16T09:59:47Z</dcterms:created>
  <dcterms:modified xsi:type="dcterms:W3CDTF">2023-12-17T18:17:39Z</dcterms:modified>
</cp:coreProperties>
</file>